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729" r:id="rId2"/>
  </p:sldMasterIdLst>
  <p:notesMasterIdLst>
    <p:notesMasterId r:id="rId36"/>
  </p:notesMasterIdLst>
  <p:sldIdLst>
    <p:sldId id="324" r:id="rId3"/>
    <p:sldId id="354" r:id="rId4"/>
    <p:sldId id="348" r:id="rId5"/>
    <p:sldId id="340" r:id="rId6"/>
    <p:sldId id="351" r:id="rId7"/>
    <p:sldId id="352" r:id="rId8"/>
    <p:sldId id="355" r:id="rId9"/>
    <p:sldId id="356" r:id="rId10"/>
    <p:sldId id="359" r:id="rId11"/>
    <p:sldId id="341" r:id="rId12"/>
    <p:sldId id="342" r:id="rId13"/>
    <p:sldId id="357" r:id="rId14"/>
    <p:sldId id="358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9" r:id="rId24"/>
    <p:sldId id="370" r:id="rId25"/>
    <p:sldId id="371" r:id="rId26"/>
    <p:sldId id="372" r:id="rId27"/>
    <p:sldId id="373" r:id="rId28"/>
    <p:sldId id="375" r:id="rId29"/>
    <p:sldId id="374" r:id="rId30"/>
    <p:sldId id="376" r:id="rId31"/>
    <p:sldId id="378" r:id="rId32"/>
    <p:sldId id="377" r:id="rId33"/>
    <p:sldId id="379" r:id="rId34"/>
    <p:sldId id="32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99"/>
    <a:srgbClr val="00CC99"/>
    <a:srgbClr val="FF0000"/>
    <a:srgbClr val="2F2F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261" autoAdjust="0"/>
    <p:restoredTop sz="69692" autoAdjust="0"/>
  </p:normalViewPr>
  <p:slideViewPr>
    <p:cSldViewPr>
      <p:cViewPr varScale="1">
        <p:scale>
          <a:sx n="86" d="100"/>
          <a:sy n="86" d="100"/>
        </p:scale>
        <p:origin x="-3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6620D-9A8F-49A2-A22D-1515FC46BA0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B42486-608A-4196-B92F-2C50F667136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 cmpd="sng">
          <a:solidFill>
            <a:schemeClr val="tx1"/>
          </a:solidFill>
        </a:ln>
      </dgm:spPr>
      <dgm:t>
        <a:bodyPr/>
        <a:lstStyle/>
        <a:p>
          <a:r>
            <a:rPr lang="ru-RU" sz="1800" b="1" i="0" dirty="0" smtClean="0">
              <a:solidFill>
                <a:srgbClr val="002060"/>
              </a:solidFill>
            </a:rPr>
            <a:t>Словесные</a:t>
          </a:r>
          <a:endParaRPr lang="ru-RU" sz="1800" b="1" i="0" dirty="0">
            <a:solidFill>
              <a:srgbClr val="002060"/>
            </a:solidFill>
          </a:endParaRPr>
        </a:p>
      </dgm:t>
    </dgm:pt>
    <dgm:pt modelId="{890EEB99-ED4A-45A5-8884-067DF9BAA117}" type="parTrans" cxnId="{0F6D402B-14A6-47E6-B848-CFA893F308F8}">
      <dgm:prSet/>
      <dgm:spPr/>
      <dgm:t>
        <a:bodyPr/>
        <a:lstStyle/>
        <a:p>
          <a:endParaRPr lang="ru-RU"/>
        </a:p>
      </dgm:t>
    </dgm:pt>
    <dgm:pt modelId="{8A17A849-E5CE-4532-A73B-88D192AABDDC}" type="sibTrans" cxnId="{0F6D402B-14A6-47E6-B848-CFA893F308F8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CE6594E-D2C3-4A90-ABB3-38083E6C339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800" b="1" i="0" dirty="0" smtClean="0">
              <a:solidFill>
                <a:srgbClr val="002060"/>
              </a:solidFill>
            </a:rPr>
            <a:t>Звуковые</a:t>
          </a:r>
          <a:endParaRPr lang="ru-RU" sz="1800" b="1" i="0" dirty="0">
            <a:solidFill>
              <a:srgbClr val="002060"/>
            </a:solidFill>
          </a:endParaRPr>
        </a:p>
      </dgm:t>
    </dgm:pt>
    <dgm:pt modelId="{62D33D89-55D0-4570-B372-B422EF533BF1}" type="parTrans" cxnId="{B27AFE87-A069-4CEE-A675-C246AB069AC8}">
      <dgm:prSet/>
      <dgm:spPr/>
      <dgm:t>
        <a:bodyPr/>
        <a:lstStyle/>
        <a:p>
          <a:endParaRPr lang="ru-RU"/>
        </a:p>
      </dgm:t>
    </dgm:pt>
    <dgm:pt modelId="{472D8601-2194-493B-BFBC-29953A7B846F}" type="sibTrans" cxnId="{B27AFE87-A069-4CEE-A675-C246AB069AC8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A1882CE5-9A51-4E12-A8F0-62428CB9DC5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600" b="1" i="0" dirty="0" smtClean="0">
              <a:solidFill>
                <a:srgbClr val="002060"/>
              </a:solidFill>
            </a:rPr>
            <a:t>Наглядности</a:t>
          </a:r>
          <a:endParaRPr lang="ru-RU" sz="1600" b="1" i="0" dirty="0">
            <a:solidFill>
              <a:srgbClr val="002060"/>
            </a:solidFill>
          </a:endParaRPr>
        </a:p>
      </dgm:t>
    </dgm:pt>
    <dgm:pt modelId="{9912A7CC-8834-43E4-9870-63389806B358}" type="parTrans" cxnId="{4D311EA8-D186-4F6C-9B16-8C080589B1DF}">
      <dgm:prSet/>
      <dgm:spPr/>
      <dgm:t>
        <a:bodyPr/>
        <a:lstStyle/>
        <a:p>
          <a:endParaRPr lang="ru-RU"/>
        </a:p>
      </dgm:t>
    </dgm:pt>
    <dgm:pt modelId="{4F6DD36C-68AE-4CD5-8883-70F3E0B2EC34}" type="sibTrans" cxnId="{4D311EA8-D186-4F6C-9B16-8C080589B1DF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FA55D0D-229F-4C76-9275-3AEB5F995D2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800" b="1" i="0" dirty="0" smtClean="0">
              <a:solidFill>
                <a:srgbClr val="002060"/>
              </a:solidFill>
            </a:rPr>
            <a:t>Показа</a:t>
          </a:r>
          <a:endParaRPr lang="ru-RU" sz="1800" b="1" i="0" dirty="0">
            <a:solidFill>
              <a:srgbClr val="002060"/>
            </a:solidFill>
          </a:endParaRPr>
        </a:p>
      </dgm:t>
    </dgm:pt>
    <dgm:pt modelId="{9542AE4C-E3E8-4252-BBEA-FE7D85BB7EF6}" type="parTrans" cxnId="{EC089773-7FCE-4518-AD66-213E7C4131B3}">
      <dgm:prSet/>
      <dgm:spPr/>
      <dgm:t>
        <a:bodyPr/>
        <a:lstStyle/>
        <a:p>
          <a:endParaRPr lang="ru-RU"/>
        </a:p>
      </dgm:t>
    </dgm:pt>
    <dgm:pt modelId="{23E730CA-AFF1-4230-9DC4-FC23245814B0}" type="sibTrans" cxnId="{EC089773-7FCE-4518-AD66-213E7C4131B3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AA6D2DC-A9C6-468B-B44A-346EB5B6B14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400" b="1" i="0" dirty="0" smtClean="0">
              <a:solidFill>
                <a:srgbClr val="002060"/>
              </a:solidFill>
            </a:rPr>
            <a:t>Дистанционного управления</a:t>
          </a:r>
          <a:endParaRPr lang="ru-RU" sz="1400" b="1" i="0" dirty="0">
            <a:solidFill>
              <a:srgbClr val="002060"/>
            </a:solidFill>
          </a:endParaRPr>
        </a:p>
      </dgm:t>
    </dgm:pt>
    <dgm:pt modelId="{4FF3D280-2A11-4456-8189-28E828089F77}" type="parTrans" cxnId="{14C5C50A-2977-492B-926F-D14EE57986E4}">
      <dgm:prSet/>
      <dgm:spPr/>
      <dgm:t>
        <a:bodyPr/>
        <a:lstStyle/>
        <a:p>
          <a:endParaRPr lang="ru-RU"/>
        </a:p>
      </dgm:t>
    </dgm:pt>
    <dgm:pt modelId="{1CF8A080-9268-4F39-B7C7-0AB815ADFE8C}" type="sibTrans" cxnId="{14C5C50A-2977-492B-926F-D14EE57986E4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ABC115A0-3D42-4AAC-96BF-5B114FF511D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sz="1400" b="1" i="0" dirty="0" smtClean="0">
              <a:solidFill>
                <a:srgbClr val="002060"/>
              </a:solidFill>
            </a:rPr>
            <a:t>Стимулирования двигательной активности</a:t>
          </a:r>
          <a:endParaRPr lang="ru-RU" sz="1400" b="1" i="0" dirty="0">
            <a:solidFill>
              <a:srgbClr val="002060"/>
            </a:solidFill>
          </a:endParaRPr>
        </a:p>
      </dgm:t>
    </dgm:pt>
    <dgm:pt modelId="{F19F8D74-4A00-4148-9D89-F5F6E459DCEF}" type="parTrans" cxnId="{E4FF2F9A-460B-4097-B646-95D387102E1F}">
      <dgm:prSet/>
      <dgm:spPr/>
      <dgm:t>
        <a:bodyPr/>
        <a:lstStyle/>
        <a:p>
          <a:endParaRPr lang="ru-RU"/>
        </a:p>
      </dgm:t>
    </dgm:pt>
    <dgm:pt modelId="{2F968D91-1B39-45F4-9C72-CC5D157CB5A0}" type="sibTrans" cxnId="{E4FF2F9A-460B-4097-B646-95D387102E1F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91FF349-387B-4340-8A27-1F1F564B093E}" type="pres">
      <dgm:prSet presAssocID="{D096620D-9A8F-49A2-A22D-1515FC46BA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A920BF-006A-4CC4-9FAB-E04690575CDC}" type="pres">
      <dgm:prSet presAssocID="{93B42486-608A-4196-B92F-2C50F667136C}" presName="node" presStyleLbl="node1" presStyleIdx="0" presStyleCnt="6" custScaleX="197782" custRadScaleRad="95507" custRadScaleInc="-9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2C20C-0DAD-4D9D-9F74-3844D6D421EB}" type="pres">
      <dgm:prSet presAssocID="{8A17A849-E5CE-4532-A73B-88D192AABDDC}" presName="sibTrans" presStyleLbl="sibTrans2D1" presStyleIdx="0" presStyleCnt="6"/>
      <dgm:spPr/>
      <dgm:t>
        <a:bodyPr/>
        <a:lstStyle/>
        <a:p>
          <a:endParaRPr lang="ru-RU"/>
        </a:p>
      </dgm:t>
    </dgm:pt>
    <dgm:pt modelId="{EA533C6F-A139-4139-9401-FAC5754257DB}" type="pres">
      <dgm:prSet presAssocID="{8A17A849-E5CE-4532-A73B-88D192AABDDC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DE99D481-C5A8-448B-9449-B17EF2DD9DB0}" type="pres">
      <dgm:prSet presAssocID="{3CE6594E-D2C3-4A90-ABB3-38083E6C339F}" presName="node" presStyleLbl="node1" presStyleIdx="1" presStyleCnt="6" custScaleX="199553" custRadScaleRad="145861" custRadScaleInc="35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117E0-3FEC-404C-BED2-87DBE36C671E}" type="pres">
      <dgm:prSet presAssocID="{472D8601-2194-493B-BFBC-29953A7B846F}" presName="sibTrans" presStyleLbl="sibTrans2D1" presStyleIdx="1" presStyleCnt="6" custLinFactNeighborX="526" custLinFactNeighborY="-8950"/>
      <dgm:spPr/>
      <dgm:t>
        <a:bodyPr/>
        <a:lstStyle/>
        <a:p>
          <a:endParaRPr lang="ru-RU"/>
        </a:p>
      </dgm:t>
    </dgm:pt>
    <dgm:pt modelId="{9D366554-E260-432B-BA55-2C0D131B7D4A}" type="pres">
      <dgm:prSet presAssocID="{472D8601-2194-493B-BFBC-29953A7B846F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12E7451A-64B1-4C28-BBFD-A51B35EDB9A5}" type="pres">
      <dgm:prSet presAssocID="{A1882CE5-9A51-4E12-A8F0-62428CB9DC5F}" presName="node" presStyleLbl="node1" presStyleIdx="2" presStyleCnt="6" custScaleX="201681" custRadScaleRad="150072" custRadScaleInc="-33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CDAB5-2FEA-45F5-B9D8-0F18C0BA2154}" type="pres">
      <dgm:prSet presAssocID="{4F6DD36C-68AE-4CD5-8883-70F3E0B2EC34}" presName="sibTrans" presStyleLbl="sibTrans2D1" presStyleIdx="2" presStyleCnt="6" custLinFactNeighborX="-7693" custLinFactNeighborY="-24770"/>
      <dgm:spPr/>
      <dgm:t>
        <a:bodyPr/>
        <a:lstStyle/>
        <a:p>
          <a:endParaRPr lang="ru-RU"/>
        </a:p>
      </dgm:t>
    </dgm:pt>
    <dgm:pt modelId="{CA93C5F9-AAA3-48F3-97D0-1EBF39FBF18A}" type="pres">
      <dgm:prSet presAssocID="{4F6DD36C-68AE-4CD5-8883-70F3E0B2EC34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60AE4646-66D6-409C-AE89-3F756D732E30}" type="pres">
      <dgm:prSet presAssocID="{8FA55D0D-229F-4C76-9275-3AEB5F995D2A}" presName="node" presStyleLbl="node1" presStyleIdx="3" presStyleCnt="6" custScaleX="199540" custRadScaleRad="88960" custRadScaleInc="-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226E54-C3DD-4E03-842F-9B914A7D7AA6}" type="pres">
      <dgm:prSet presAssocID="{23E730CA-AFF1-4230-9DC4-FC23245814B0}" presName="sibTrans" presStyleLbl="sibTrans2D1" presStyleIdx="3" presStyleCnt="6"/>
      <dgm:spPr/>
      <dgm:t>
        <a:bodyPr/>
        <a:lstStyle/>
        <a:p>
          <a:endParaRPr lang="ru-RU"/>
        </a:p>
      </dgm:t>
    </dgm:pt>
    <dgm:pt modelId="{EE6ECC9F-4E50-42C7-8F2B-7A043D0FC093}" type="pres">
      <dgm:prSet presAssocID="{23E730CA-AFF1-4230-9DC4-FC23245814B0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9CE13768-2C8A-499B-A01D-AD2E04875CE3}" type="pres">
      <dgm:prSet presAssocID="{BAA6D2DC-A9C6-468B-B44A-346EB5B6B141}" presName="node" presStyleLbl="node1" presStyleIdx="4" presStyleCnt="6" custScaleX="224666" custRadScaleRad="145033" custRadScaleInc="37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7DCB08-9CBE-4B1D-9F94-03EE75D36B03}" type="pres">
      <dgm:prSet presAssocID="{1CF8A080-9268-4F39-B7C7-0AB815ADFE8C}" presName="sibTrans" presStyleLbl="sibTrans2D1" presStyleIdx="4" presStyleCnt="6"/>
      <dgm:spPr/>
      <dgm:t>
        <a:bodyPr/>
        <a:lstStyle/>
        <a:p>
          <a:endParaRPr lang="ru-RU"/>
        </a:p>
      </dgm:t>
    </dgm:pt>
    <dgm:pt modelId="{C1004C35-C42E-4076-A16C-E0AC27722E96}" type="pres">
      <dgm:prSet presAssocID="{1CF8A080-9268-4F39-B7C7-0AB815ADFE8C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37233800-16EF-4293-8B82-093936A46E2B}" type="pres">
      <dgm:prSet presAssocID="{ABC115A0-3D42-4AAC-96BF-5B114FF511D0}" presName="node" presStyleLbl="node1" presStyleIdx="5" presStyleCnt="6" custScaleX="224639" custRadScaleRad="154111" custRadScaleInc="-39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3EC45-7BCC-4251-932F-6A676C97542D}" type="pres">
      <dgm:prSet presAssocID="{2F968D91-1B39-45F4-9C72-CC5D157CB5A0}" presName="sibTrans" presStyleLbl="sibTrans2D1" presStyleIdx="5" presStyleCnt="6"/>
      <dgm:spPr/>
      <dgm:t>
        <a:bodyPr/>
        <a:lstStyle/>
        <a:p>
          <a:endParaRPr lang="ru-RU"/>
        </a:p>
      </dgm:t>
    </dgm:pt>
    <dgm:pt modelId="{F51D6019-A4B1-4500-A186-7B74B0108E6D}" type="pres">
      <dgm:prSet presAssocID="{2F968D91-1B39-45F4-9C72-CC5D157CB5A0}" presName="connectorText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FCD8F457-0A56-43D5-A551-8569542D75D3}" type="presOf" srcId="{1CF8A080-9268-4F39-B7C7-0AB815ADFE8C}" destId="{937DCB08-9CBE-4B1D-9F94-03EE75D36B03}" srcOrd="0" destOrd="0" presId="urn:microsoft.com/office/officeart/2005/8/layout/cycle2"/>
    <dgm:cxn modelId="{B27AFE87-A069-4CEE-A675-C246AB069AC8}" srcId="{D096620D-9A8F-49A2-A22D-1515FC46BA03}" destId="{3CE6594E-D2C3-4A90-ABB3-38083E6C339F}" srcOrd="1" destOrd="0" parTransId="{62D33D89-55D0-4570-B372-B422EF533BF1}" sibTransId="{472D8601-2194-493B-BFBC-29953A7B846F}"/>
    <dgm:cxn modelId="{C7C7AF23-88E6-4AE9-8683-134733E24E79}" type="presOf" srcId="{D096620D-9A8F-49A2-A22D-1515FC46BA03}" destId="{C91FF349-387B-4340-8A27-1F1F564B093E}" srcOrd="0" destOrd="0" presId="urn:microsoft.com/office/officeart/2005/8/layout/cycle2"/>
    <dgm:cxn modelId="{1DFA281A-CC75-48FB-BBBA-FFCE599FB9F9}" type="presOf" srcId="{472D8601-2194-493B-BFBC-29953A7B846F}" destId="{0BE117E0-3FEC-404C-BED2-87DBE36C671E}" srcOrd="0" destOrd="0" presId="urn:microsoft.com/office/officeart/2005/8/layout/cycle2"/>
    <dgm:cxn modelId="{414C235A-EA80-439F-B448-CA347F6CFC84}" type="presOf" srcId="{93B42486-608A-4196-B92F-2C50F667136C}" destId="{FAA920BF-006A-4CC4-9FAB-E04690575CDC}" srcOrd="0" destOrd="0" presId="urn:microsoft.com/office/officeart/2005/8/layout/cycle2"/>
    <dgm:cxn modelId="{0247E753-F2BE-4FC8-882F-5D0920254EF0}" type="presOf" srcId="{BAA6D2DC-A9C6-468B-B44A-346EB5B6B141}" destId="{9CE13768-2C8A-499B-A01D-AD2E04875CE3}" srcOrd="0" destOrd="0" presId="urn:microsoft.com/office/officeart/2005/8/layout/cycle2"/>
    <dgm:cxn modelId="{AF04CDE2-5929-41A0-BEC7-12F87000A8DA}" type="presOf" srcId="{8A17A849-E5CE-4532-A73B-88D192AABDDC}" destId="{EA533C6F-A139-4139-9401-FAC5754257DB}" srcOrd="1" destOrd="0" presId="urn:microsoft.com/office/officeart/2005/8/layout/cycle2"/>
    <dgm:cxn modelId="{506C0DF8-2EA9-47A7-9956-B7DE803BD272}" type="presOf" srcId="{A1882CE5-9A51-4E12-A8F0-62428CB9DC5F}" destId="{12E7451A-64B1-4C28-BBFD-A51B35EDB9A5}" srcOrd="0" destOrd="0" presId="urn:microsoft.com/office/officeart/2005/8/layout/cycle2"/>
    <dgm:cxn modelId="{0F6D402B-14A6-47E6-B848-CFA893F308F8}" srcId="{D096620D-9A8F-49A2-A22D-1515FC46BA03}" destId="{93B42486-608A-4196-B92F-2C50F667136C}" srcOrd="0" destOrd="0" parTransId="{890EEB99-ED4A-45A5-8884-067DF9BAA117}" sibTransId="{8A17A849-E5CE-4532-A73B-88D192AABDDC}"/>
    <dgm:cxn modelId="{B3A63F15-6039-4BF4-B2AD-8BD581AF61AB}" type="presOf" srcId="{2F968D91-1B39-45F4-9C72-CC5D157CB5A0}" destId="{E073EC45-7BCC-4251-932F-6A676C97542D}" srcOrd="0" destOrd="0" presId="urn:microsoft.com/office/officeart/2005/8/layout/cycle2"/>
    <dgm:cxn modelId="{63F3BC90-F6F6-46E2-B150-9C24F473D370}" type="presOf" srcId="{8FA55D0D-229F-4C76-9275-3AEB5F995D2A}" destId="{60AE4646-66D6-409C-AE89-3F756D732E30}" srcOrd="0" destOrd="0" presId="urn:microsoft.com/office/officeart/2005/8/layout/cycle2"/>
    <dgm:cxn modelId="{EC089773-7FCE-4518-AD66-213E7C4131B3}" srcId="{D096620D-9A8F-49A2-A22D-1515FC46BA03}" destId="{8FA55D0D-229F-4C76-9275-3AEB5F995D2A}" srcOrd="3" destOrd="0" parTransId="{9542AE4C-E3E8-4252-BBEA-FE7D85BB7EF6}" sibTransId="{23E730CA-AFF1-4230-9DC4-FC23245814B0}"/>
    <dgm:cxn modelId="{14C5C50A-2977-492B-926F-D14EE57986E4}" srcId="{D096620D-9A8F-49A2-A22D-1515FC46BA03}" destId="{BAA6D2DC-A9C6-468B-B44A-346EB5B6B141}" srcOrd="4" destOrd="0" parTransId="{4FF3D280-2A11-4456-8189-28E828089F77}" sibTransId="{1CF8A080-9268-4F39-B7C7-0AB815ADFE8C}"/>
    <dgm:cxn modelId="{DB09C7B6-828E-4A3E-8C81-10B1D352EDF4}" type="presOf" srcId="{1CF8A080-9268-4F39-B7C7-0AB815ADFE8C}" destId="{C1004C35-C42E-4076-A16C-E0AC27722E96}" srcOrd="1" destOrd="0" presId="urn:microsoft.com/office/officeart/2005/8/layout/cycle2"/>
    <dgm:cxn modelId="{3AE6D436-6055-477B-A788-1AF12C68B3EF}" type="presOf" srcId="{2F968D91-1B39-45F4-9C72-CC5D157CB5A0}" destId="{F51D6019-A4B1-4500-A186-7B74B0108E6D}" srcOrd="1" destOrd="0" presId="urn:microsoft.com/office/officeart/2005/8/layout/cycle2"/>
    <dgm:cxn modelId="{4434DE1A-C6CA-4992-85ED-605620FA434F}" type="presOf" srcId="{ABC115A0-3D42-4AAC-96BF-5B114FF511D0}" destId="{37233800-16EF-4293-8B82-093936A46E2B}" srcOrd="0" destOrd="0" presId="urn:microsoft.com/office/officeart/2005/8/layout/cycle2"/>
    <dgm:cxn modelId="{2AC4395A-B90A-4134-AA94-EC6C076148F0}" type="presOf" srcId="{23E730CA-AFF1-4230-9DC4-FC23245814B0}" destId="{EE6ECC9F-4E50-42C7-8F2B-7A043D0FC093}" srcOrd="1" destOrd="0" presId="urn:microsoft.com/office/officeart/2005/8/layout/cycle2"/>
    <dgm:cxn modelId="{E4FF2F9A-460B-4097-B646-95D387102E1F}" srcId="{D096620D-9A8F-49A2-A22D-1515FC46BA03}" destId="{ABC115A0-3D42-4AAC-96BF-5B114FF511D0}" srcOrd="5" destOrd="0" parTransId="{F19F8D74-4A00-4148-9D89-F5F6E459DCEF}" sibTransId="{2F968D91-1B39-45F4-9C72-CC5D157CB5A0}"/>
    <dgm:cxn modelId="{93C8E6D1-49DE-4298-8359-F5154894C3B2}" type="presOf" srcId="{23E730CA-AFF1-4230-9DC4-FC23245814B0}" destId="{08226E54-C3DD-4E03-842F-9B914A7D7AA6}" srcOrd="0" destOrd="0" presId="urn:microsoft.com/office/officeart/2005/8/layout/cycle2"/>
    <dgm:cxn modelId="{EC185194-7B4E-412F-9AAA-023154CB4399}" type="presOf" srcId="{4F6DD36C-68AE-4CD5-8883-70F3E0B2EC34}" destId="{CA93C5F9-AAA3-48F3-97D0-1EBF39FBF18A}" srcOrd="1" destOrd="0" presId="urn:microsoft.com/office/officeart/2005/8/layout/cycle2"/>
    <dgm:cxn modelId="{D836800F-93DB-4E6D-8869-109C02329251}" type="presOf" srcId="{8A17A849-E5CE-4532-A73B-88D192AABDDC}" destId="{89E2C20C-0DAD-4D9D-9F74-3844D6D421EB}" srcOrd="0" destOrd="0" presId="urn:microsoft.com/office/officeart/2005/8/layout/cycle2"/>
    <dgm:cxn modelId="{4D311EA8-D186-4F6C-9B16-8C080589B1DF}" srcId="{D096620D-9A8F-49A2-A22D-1515FC46BA03}" destId="{A1882CE5-9A51-4E12-A8F0-62428CB9DC5F}" srcOrd="2" destOrd="0" parTransId="{9912A7CC-8834-43E4-9870-63389806B358}" sibTransId="{4F6DD36C-68AE-4CD5-8883-70F3E0B2EC34}"/>
    <dgm:cxn modelId="{03446F57-2E53-40DC-8F8D-EBC6B8EE637B}" type="presOf" srcId="{3CE6594E-D2C3-4A90-ABB3-38083E6C339F}" destId="{DE99D481-C5A8-448B-9449-B17EF2DD9DB0}" srcOrd="0" destOrd="0" presId="urn:microsoft.com/office/officeart/2005/8/layout/cycle2"/>
    <dgm:cxn modelId="{7FFC5BC1-CBFD-4E79-B0FF-A44F334E21AC}" type="presOf" srcId="{472D8601-2194-493B-BFBC-29953A7B846F}" destId="{9D366554-E260-432B-BA55-2C0D131B7D4A}" srcOrd="1" destOrd="0" presId="urn:microsoft.com/office/officeart/2005/8/layout/cycle2"/>
    <dgm:cxn modelId="{89D1E9A2-4B59-4E9A-B651-5D19703BF375}" type="presOf" srcId="{4F6DD36C-68AE-4CD5-8883-70F3E0B2EC34}" destId="{8D0CDAB5-2FEA-45F5-B9D8-0F18C0BA2154}" srcOrd="0" destOrd="0" presId="urn:microsoft.com/office/officeart/2005/8/layout/cycle2"/>
    <dgm:cxn modelId="{8A3C976E-00CE-45C3-8293-D16089A7E3F4}" type="presParOf" srcId="{C91FF349-387B-4340-8A27-1F1F564B093E}" destId="{FAA920BF-006A-4CC4-9FAB-E04690575CDC}" srcOrd="0" destOrd="0" presId="urn:microsoft.com/office/officeart/2005/8/layout/cycle2"/>
    <dgm:cxn modelId="{AFAD0147-75C7-4150-8ABB-D430C3B09EFF}" type="presParOf" srcId="{C91FF349-387B-4340-8A27-1F1F564B093E}" destId="{89E2C20C-0DAD-4D9D-9F74-3844D6D421EB}" srcOrd="1" destOrd="0" presId="urn:microsoft.com/office/officeart/2005/8/layout/cycle2"/>
    <dgm:cxn modelId="{29BBBB8D-41A8-4996-AC72-9FA7FBC3D405}" type="presParOf" srcId="{89E2C20C-0DAD-4D9D-9F74-3844D6D421EB}" destId="{EA533C6F-A139-4139-9401-FAC5754257DB}" srcOrd="0" destOrd="0" presId="urn:microsoft.com/office/officeart/2005/8/layout/cycle2"/>
    <dgm:cxn modelId="{09F0C848-EE6C-4F66-AE6A-13FFDB1DCDE4}" type="presParOf" srcId="{C91FF349-387B-4340-8A27-1F1F564B093E}" destId="{DE99D481-C5A8-448B-9449-B17EF2DD9DB0}" srcOrd="2" destOrd="0" presId="urn:microsoft.com/office/officeart/2005/8/layout/cycle2"/>
    <dgm:cxn modelId="{1CA64CA7-6387-4A3F-B747-83E28F7C3023}" type="presParOf" srcId="{C91FF349-387B-4340-8A27-1F1F564B093E}" destId="{0BE117E0-3FEC-404C-BED2-87DBE36C671E}" srcOrd="3" destOrd="0" presId="urn:microsoft.com/office/officeart/2005/8/layout/cycle2"/>
    <dgm:cxn modelId="{1F8E257C-18D1-45B9-A789-497ACF065E1A}" type="presParOf" srcId="{0BE117E0-3FEC-404C-BED2-87DBE36C671E}" destId="{9D366554-E260-432B-BA55-2C0D131B7D4A}" srcOrd="0" destOrd="0" presId="urn:microsoft.com/office/officeart/2005/8/layout/cycle2"/>
    <dgm:cxn modelId="{C2DF5115-D905-4D28-8AA2-B752AA863B23}" type="presParOf" srcId="{C91FF349-387B-4340-8A27-1F1F564B093E}" destId="{12E7451A-64B1-4C28-BBFD-A51B35EDB9A5}" srcOrd="4" destOrd="0" presId="urn:microsoft.com/office/officeart/2005/8/layout/cycle2"/>
    <dgm:cxn modelId="{DC3B2752-44C8-4578-8D54-7DB9670CBE00}" type="presParOf" srcId="{C91FF349-387B-4340-8A27-1F1F564B093E}" destId="{8D0CDAB5-2FEA-45F5-B9D8-0F18C0BA2154}" srcOrd="5" destOrd="0" presId="urn:microsoft.com/office/officeart/2005/8/layout/cycle2"/>
    <dgm:cxn modelId="{A062DBCF-2198-4228-A517-2A6D6DE57015}" type="presParOf" srcId="{8D0CDAB5-2FEA-45F5-B9D8-0F18C0BA2154}" destId="{CA93C5F9-AAA3-48F3-97D0-1EBF39FBF18A}" srcOrd="0" destOrd="0" presId="urn:microsoft.com/office/officeart/2005/8/layout/cycle2"/>
    <dgm:cxn modelId="{56F30A45-2779-4DD5-85ED-C61E881AB0D5}" type="presParOf" srcId="{C91FF349-387B-4340-8A27-1F1F564B093E}" destId="{60AE4646-66D6-409C-AE89-3F756D732E30}" srcOrd="6" destOrd="0" presId="urn:microsoft.com/office/officeart/2005/8/layout/cycle2"/>
    <dgm:cxn modelId="{7F5DA6EA-120E-44E4-8203-78BFF548E8F1}" type="presParOf" srcId="{C91FF349-387B-4340-8A27-1F1F564B093E}" destId="{08226E54-C3DD-4E03-842F-9B914A7D7AA6}" srcOrd="7" destOrd="0" presId="urn:microsoft.com/office/officeart/2005/8/layout/cycle2"/>
    <dgm:cxn modelId="{5A54D7F5-B0E1-43BE-B3A8-EB131BEE60B6}" type="presParOf" srcId="{08226E54-C3DD-4E03-842F-9B914A7D7AA6}" destId="{EE6ECC9F-4E50-42C7-8F2B-7A043D0FC093}" srcOrd="0" destOrd="0" presId="urn:microsoft.com/office/officeart/2005/8/layout/cycle2"/>
    <dgm:cxn modelId="{B6CCE3BF-E7E8-4AA8-AB1D-D95150E88E34}" type="presParOf" srcId="{C91FF349-387B-4340-8A27-1F1F564B093E}" destId="{9CE13768-2C8A-499B-A01D-AD2E04875CE3}" srcOrd="8" destOrd="0" presId="urn:microsoft.com/office/officeart/2005/8/layout/cycle2"/>
    <dgm:cxn modelId="{BD54C5C8-977C-439C-BA31-EB964A6501EA}" type="presParOf" srcId="{C91FF349-387B-4340-8A27-1F1F564B093E}" destId="{937DCB08-9CBE-4B1D-9F94-03EE75D36B03}" srcOrd="9" destOrd="0" presId="urn:microsoft.com/office/officeart/2005/8/layout/cycle2"/>
    <dgm:cxn modelId="{67515EE0-8EAE-4B67-8DD2-33B94C782BFE}" type="presParOf" srcId="{937DCB08-9CBE-4B1D-9F94-03EE75D36B03}" destId="{C1004C35-C42E-4076-A16C-E0AC27722E96}" srcOrd="0" destOrd="0" presId="urn:microsoft.com/office/officeart/2005/8/layout/cycle2"/>
    <dgm:cxn modelId="{2D47C905-4060-4AC0-A1A6-7230D976C390}" type="presParOf" srcId="{C91FF349-387B-4340-8A27-1F1F564B093E}" destId="{37233800-16EF-4293-8B82-093936A46E2B}" srcOrd="10" destOrd="0" presId="urn:microsoft.com/office/officeart/2005/8/layout/cycle2"/>
    <dgm:cxn modelId="{25D7B197-D886-40F0-9F4B-01CD642D3DE3}" type="presParOf" srcId="{C91FF349-387B-4340-8A27-1F1F564B093E}" destId="{E073EC45-7BCC-4251-932F-6A676C97542D}" srcOrd="11" destOrd="0" presId="urn:microsoft.com/office/officeart/2005/8/layout/cycle2"/>
    <dgm:cxn modelId="{CC21B5B6-F4F4-465F-9CEE-BC7BDD1F6FAF}" type="presParOf" srcId="{E073EC45-7BCC-4251-932F-6A676C97542D}" destId="{F51D6019-A4B1-4500-A186-7B74B0108E6D}" srcOrd="0" destOrd="0" presId="urn:microsoft.com/office/officeart/2005/8/layout/cycle2"/>
  </dgm:cxnLst>
  <dgm:bg>
    <a:solidFill>
      <a:schemeClr val="accent4">
        <a:lumMod val="20000"/>
        <a:lumOff val="80000"/>
      </a:schemeClr>
    </a:solidFill>
  </dgm:bg>
  <dgm:whole>
    <a:ln>
      <a:solidFill>
        <a:schemeClr val="tx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920BF-006A-4CC4-9FAB-E04690575CDC}">
      <dsp:nvSpPr>
        <dsp:cNvPr id="0" name=""/>
        <dsp:cNvSpPr/>
      </dsp:nvSpPr>
      <dsp:spPr>
        <a:xfrm>
          <a:off x="2908860" y="72005"/>
          <a:ext cx="2004886" cy="1013684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002060"/>
              </a:solidFill>
            </a:rPr>
            <a:t>Словесные</a:t>
          </a:r>
          <a:endParaRPr lang="ru-RU" sz="1800" b="1" i="0" kern="1200" dirty="0">
            <a:solidFill>
              <a:srgbClr val="002060"/>
            </a:solidFill>
          </a:endParaRPr>
        </a:p>
      </dsp:txBody>
      <dsp:txXfrm>
        <a:off x="3202469" y="220456"/>
        <a:ext cx="1417668" cy="716782"/>
      </dsp:txXfrm>
    </dsp:sp>
    <dsp:sp modelId="{89E2C20C-0DAD-4D9D-9F74-3844D6D421EB}">
      <dsp:nvSpPr>
        <dsp:cNvPr id="0" name=""/>
        <dsp:cNvSpPr/>
      </dsp:nvSpPr>
      <dsp:spPr>
        <a:xfrm rot="1091540">
          <a:off x="4850663" y="760476"/>
          <a:ext cx="267659" cy="342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852670" y="816365"/>
        <a:ext cx="187361" cy="205270"/>
      </dsp:txXfrm>
    </dsp:sp>
    <dsp:sp modelId="{DE99D481-C5A8-448B-9449-B17EF2DD9DB0}">
      <dsp:nvSpPr>
        <dsp:cNvPr id="0" name=""/>
        <dsp:cNvSpPr/>
      </dsp:nvSpPr>
      <dsp:spPr>
        <a:xfrm>
          <a:off x="5065927" y="783843"/>
          <a:ext cx="2022838" cy="1013684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002060"/>
              </a:solidFill>
            </a:rPr>
            <a:t>Звуковые</a:t>
          </a:r>
          <a:endParaRPr lang="ru-RU" sz="1800" b="1" i="0" kern="1200" dirty="0">
            <a:solidFill>
              <a:srgbClr val="002060"/>
            </a:solidFill>
          </a:endParaRPr>
        </a:p>
      </dsp:txBody>
      <dsp:txXfrm>
        <a:off x="5362165" y="932294"/>
        <a:ext cx="1430362" cy="716782"/>
      </dsp:txXfrm>
    </dsp:sp>
    <dsp:sp modelId="{0BE117E0-3FEC-404C-BED2-87DBE36C671E}">
      <dsp:nvSpPr>
        <dsp:cNvPr id="0" name=""/>
        <dsp:cNvSpPr/>
      </dsp:nvSpPr>
      <dsp:spPr>
        <a:xfrm rot="5276591">
          <a:off x="5971376" y="1841610"/>
          <a:ext cx="268826" cy="342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6010253" y="1869736"/>
        <a:ext cx="188178" cy="205270"/>
      </dsp:txXfrm>
    </dsp:sp>
    <dsp:sp modelId="{12E7451A-64B1-4C28-BBFD-A51B35EDB9A5}">
      <dsp:nvSpPr>
        <dsp:cNvPr id="0" name=""/>
        <dsp:cNvSpPr/>
      </dsp:nvSpPr>
      <dsp:spPr>
        <a:xfrm>
          <a:off x="5109745" y="2304258"/>
          <a:ext cx="2044409" cy="1013684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rgbClr val="002060"/>
              </a:solidFill>
            </a:rPr>
            <a:t>Наглядности</a:t>
          </a:r>
          <a:endParaRPr lang="ru-RU" sz="1600" b="1" i="0" kern="1200" dirty="0">
            <a:solidFill>
              <a:srgbClr val="002060"/>
            </a:solidFill>
          </a:endParaRPr>
        </a:p>
      </dsp:txBody>
      <dsp:txXfrm>
        <a:off x="5409142" y="2452709"/>
        <a:ext cx="1445615" cy="716782"/>
      </dsp:txXfrm>
    </dsp:sp>
    <dsp:sp modelId="{8D0CDAB5-2FEA-45F5-B9D8-0F18C0BA2154}">
      <dsp:nvSpPr>
        <dsp:cNvPr id="0" name=""/>
        <dsp:cNvSpPr/>
      </dsp:nvSpPr>
      <dsp:spPr>
        <a:xfrm rot="9898496">
          <a:off x="4947898" y="2842893"/>
          <a:ext cx="195185" cy="342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5005452" y="2903727"/>
        <a:ext cx="136630" cy="205270"/>
      </dsp:txXfrm>
    </dsp:sp>
    <dsp:sp modelId="{60AE4646-66D6-409C-AE89-3F756D732E30}">
      <dsp:nvSpPr>
        <dsp:cNvPr id="0" name=""/>
        <dsp:cNvSpPr/>
      </dsp:nvSpPr>
      <dsp:spPr>
        <a:xfrm>
          <a:off x="2974446" y="2880324"/>
          <a:ext cx="2022706" cy="1013684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rgbClr val="002060"/>
              </a:solidFill>
            </a:rPr>
            <a:t>Показа</a:t>
          </a:r>
          <a:endParaRPr lang="ru-RU" sz="1800" b="1" i="0" kern="1200" dirty="0">
            <a:solidFill>
              <a:srgbClr val="002060"/>
            </a:solidFill>
          </a:endParaRPr>
        </a:p>
      </dsp:txBody>
      <dsp:txXfrm>
        <a:off x="3270664" y="3028775"/>
        <a:ext cx="1430270" cy="716782"/>
      </dsp:txXfrm>
    </dsp:sp>
    <dsp:sp modelId="{08226E54-C3DD-4E03-842F-9B914A7D7AA6}">
      <dsp:nvSpPr>
        <dsp:cNvPr id="0" name=""/>
        <dsp:cNvSpPr/>
      </dsp:nvSpPr>
      <dsp:spPr>
        <a:xfrm rot="11830756">
          <a:off x="2896130" y="2904979"/>
          <a:ext cx="166576" cy="342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2944988" y="2980783"/>
        <a:ext cx="116603" cy="205270"/>
      </dsp:txXfrm>
    </dsp:sp>
    <dsp:sp modelId="{9CE13768-2C8A-499B-A01D-AD2E04875CE3}">
      <dsp:nvSpPr>
        <dsp:cNvPr id="0" name=""/>
        <dsp:cNvSpPr/>
      </dsp:nvSpPr>
      <dsp:spPr>
        <a:xfrm>
          <a:off x="750832" y="2232253"/>
          <a:ext cx="2277405" cy="1013684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rgbClr val="002060"/>
              </a:solidFill>
            </a:rPr>
            <a:t>Дистанционного управления</a:t>
          </a:r>
          <a:endParaRPr lang="ru-RU" sz="1400" b="1" i="0" kern="1200" dirty="0">
            <a:solidFill>
              <a:srgbClr val="002060"/>
            </a:solidFill>
          </a:endParaRPr>
        </a:p>
      </dsp:txBody>
      <dsp:txXfrm>
        <a:off x="1084350" y="2380704"/>
        <a:ext cx="1610369" cy="716782"/>
      </dsp:txXfrm>
    </dsp:sp>
    <dsp:sp modelId="{937DCB08-9CBE-4B1D-9F94-03EE75D36B03}">
      <dsp:nvSpPr>
        <dsp:cNvPr id="0" name=""/>
        <dsp:cNvSpPr/>
      </dsp:nvSpPr>
      <dsp:spPr>
        <a:xfrm rot="15868200">
          <a:off x="1708359" y="1857022"/>
          <a:ext cx="224674" cy="342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1745308" y="1958990"/>
        <a:ext cx="157272" cy="205270"/>
      </dsp:txXfrm>
    </dsp:sp>
    <dsp:sp modelId="{37233800-16EF-4293-8B82-093936A46E2B}">
      <dsp:nvSpPr>
        <dsp:cNvPr id="0" name=""/>
        <dsp:cNvSpPr/>
      </dsp:nvSpPr>
      <dsp:spPr>
        <a:xfrm>
          <a:off x="612066" y="797567"/>
          <a:ext cx="2277131" cy="1013684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rgbClr val="002060"/>
              </a:solidFill>
            </a:rPr>
            <a:t>Стимулирования двигательной активности</a:t>
          </a:r>
          <a:endParaRPr lang="ru-RU" sz="1400" b="1" i="0" kern="1200" dirty="0">
            <a:solidFill>
              <a:srgbClr val="002060"/>
            </a:solidFill>
          </a:endParaRPr>
        </a:p>
      </dsp:txBody>
      <dsp:txXfrm>
        <a:off x="945544" y="946018"/>
        <a:ext cx="1610175" cy="716782"/>
      </dsp:txXfrm>
    </dsp:sp>
    <dsp:sp modelId="{E073EC45-7BCC-4251-932F-6A676C97542D}">
      <dsp:nvSpPr>
        <dsp:cNvPr id="0" name=""/>
        <dsp:cNvSpPr/>
      </dsp:nvSpPr>
      <dsp:spPr>
        <a:xfrm rot="20486265">
          <a:off x="2745193" y="760259"/>
          <a:ext cx="232954" cy="3421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747011" y="839807"/>
        <a:ext cx="163068" cy="205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7F2250-CD01-4C09-8629-F40957E43E2D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4A18C4-3DE7-4A98-BBB7-266CB8C18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9246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2865B-8CE3-428B-89F6-66A12293D4D2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5B245-B137-4B41-BF0F-B12D66D4F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4060C-E76D-4B01-8BD9-816A29520BE6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F2A3F-1331-4BBF-9B67-E60E872EA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86769-FB98-45D5-AB17-67FF7B0A7159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96DAD-291C-45D0-AA6B-562082689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15248-620E-4889-93B7-840795711F7F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95546-4C1E-41D7-82A9-567CBD2A5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A4329-F0F4-4BFB-AB17-D8B15293477C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5566A-4E78-443C-B4AE-2260F35F3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D80D9-F188-41F9-BAE2-4DBB77E53DEE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A4E5D-13BE-466E-9DAB-ABF2540C2A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109B3-AED6-470B-9320-9EB4019561D4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E070-1930-422F-AF54-7E3BCE612F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26F8A-9AF6-411C-958B-BEFE56EA35E9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FC6F4-8754-4F5B-895B-918E40CD2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FCE28-8E27-4F9E-A144-C5629009A5FE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E19FF-F5F0-4F01-A60E-5FA1B50A7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1F7F-33E6-480F-BAC7-71EAFBB9E9C9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AF8AF-89D3-49F5-9108-CFEDA98C2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BB6A4-7A0C-40A6-ABDA-A45F68340231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7A8C-C9B3-4CE6-AF89-D74260002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58161-AC00-4EA1-8FDE-88D059ADD142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8132F-394B-4570-9856-E6B35CA50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C3D746-EE88-44CA-AB61-E9D1DB85396C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12BDE8-6B15-4C31-9638-97F0473B1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</p:sldLayoutIdLst>
  <p:transition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6E43C9B-ADAC-495C-B3F0-6106279DABE8}" type="datetimeFigureOut">
              <a:rPr lang="ru-RU"/>
              <a:pPr>
                <a:defRPr/>
              </a:pPr>
              <a:t>19.01.2023</a:t>
            </a:fld>
            <a:endParaRPr lang="ru-RU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8E7EA93-605F-446B-A063-B9BF821AE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  <p:sldLayoutId id="2147483739" r:id="rId3"/>
    <p:sldLayoutId id="2147483738" r:id="rId4"/>
    <p:sldLayoutId id="2147483737" r:id="rId5"/>
    <p:sldLayoutId id="2147483736" r:id="rId6"/>
    <p:sldLayoutId id="2147483735" r:id="rId7"/>
    <p:sldLayoutId id="2147483734" r:id="rId8"/>
    <p:sldLayoutId id="2147483733" r:id="rId9"/>
    <p:sldLayoutId id="2147483732" r:id="rId10"/>
    <p:sldLayoutId id="2147483731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alutka.net/slukh-u-detei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://malutka.net/ploskostopie-u-dete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8" descr="56acdbb6baf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971600" y="3284984"/>
            <a:ext cx="7777163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«Особенности организации двигательной деятельности детей с нарушением зрения»</a:t>
            </a:r>
            <a:endParaRPr lang="ru-RU" sz="1000" b="1" dirty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до семи лет </a:t>
            </a: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Инструктор по физической культуре 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ГБДОУ </a:t>
            </a:r>
            <a:r>
              <a:rPr lang="ru-RU" sz="1400" b="1" dirty="0">
                <a:solidFill>
                  <a:srgbClr val="002060"/>
                </a:solidFill>
              </a:rPr>
              <a:t>детского сада №26 компенсирующего вида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Красносельского </a:t>
            </a:r>
            <a:r>
              <a:rPr lang="ru-RU" sz="1400" b="1" dirty="0">
                <a:solidFill>
                  <a:srgbClr val="002060"/>
                </a:solidFill>
              </a:rPr>
              <a:t>района Санкт-Петербурга</a:t>
            </a: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Колосова Ольга Николаевна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2023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9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1620" y="647204"/>
            <a:ext cx="6984776" cy="40011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hlink"/>
                </a:solidFill>
              </a:rPr>
              <a:t>МЕТОДЫ ПРОВЕДЕНИЯ </a:t>
            </a:r>
            <a:r>
              <a:rPr lang="ru-RU" sz="2000" b="1" dirty="0" smtClean="0">
                <a:solidFill>
                  <a:schemeClr val="hlink"/>
                </a:solidFill>
              </a:rPr>
              <a:t>ЗАНЯТИЙ</a:t>
            </a:r>
            <a:endParaRPr lang="ru-RU" sz="2000" b="1" dirty="0">
              <a:solidFill>
                <a:schemeClr val="hlink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431251018"/>
              </p:ext>
            </p:extLst>
          </p:nvPr>
        </p:nvGraphicFramePr>
        <p:xfrm>
          <a:off x="719572" y="1628800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2918196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4124" y="502267"/>
            <a:ext cx="8175751" cy="40011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hlink"/>
                </a:solidFill>
              </a:rPr>
              <a:t>ПОКАЗАНИЯ И ПРОТИВОПОКАЗАНИЯ </a:t>
            </a:r>
            <a:r>
              <a:rPr lang="ru-RU" sz="2000" b="1" dirty="0" smtClean="0">
                <a:solidFill>
                  <a:schemeClr val="hlink"/>
                </a:solidFill>
              </a:rPr>
              <a:t>К ЗАНЯТИЯМ</a:t>
            </a:r>
            <a:endParaRPr lang="ru-RU" sz="2000" b="1" dirty="0">
              <a:solidFill>
                <a:schemeClr val="hlin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6472" y="2204864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2060"/>
                </a:solidFill>
              </a:rPr>
              <a:t>прыжки </a:t>
            </a:r>
            <a:r>
              <a:rPr lang="ru-RU" sz="1400" b="1" dirty="0">
                <a:solidFill>
                  <a:srgbClr val="002060"/>
                </a:solidFill>
              </a:rPr>
              <a:t>в </a:t>
            </a:r>
            <a:r>
              <a:rPr lang="ru-RU" sz="1400" b="1" dirty="0" smtClean="0">
                <a:solidFill>
                  <a:srgbClr val="002060"/>
                </a:solidFill>
              </a:rPr>
              <a:t>высоту</a:t>
            </a:r>
            <a:endParaRPr lang="ru-RU" sz="1400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</a:rPr>
              <a:t>поднятие </a:t>
            </a:r>
            <a:r>
              <a:rPr lang="ru-RU" sz="1400" b="1" dirty="0" smtClean="0">
                <a:solidFill>
                  <a:srgbClr val="002060"/>
                </a:solidFill>
              </a:rPr>
              <a:t>тяжестей</a:t>
            </a:r>
            <a:endParaRPr lang="ru-RU" sz="1400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</a:rPr>
              <a:t>игры соревновательного </a:t>
            </a:r>
            <a:r>
              <a:rPr lang="ru-RU" sz="1400" b="1" dirty="0" smtClean="0">
                <a:solidFill>
                  <a:srgbClr val="002060"/>
                </a:solidFill>
              </a:rPr>
              <a:t>характера</a:t>
            </a:r>
            <a:endParaRPr lang="ru-RU" sz="1400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2060"/>
                </a:solidFill>
              </a:rPr>
              <a:t>висы</a:t>
            </a:r>
            <a:endParaRPr lang="ru-RU" sz="1400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</a:rPr>
              <a:t>бег на скорость, ускорения, соревновательный </a:t>
            </a:r>
            <a:r>
              <a:rPr lang="ru-RU" sz="1400" b="1" dirty="0" smtClean="0">
                <a:solidFill>
                  <a:srgbClr val="002060"/>
                </a:solidFill>
              </a:rPr>
              <a:t>бег</a:t>
            </a:r>
            <a:endParaRPr lang="ru-RU" sz="1400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</a:rPr>
              <a:t>прыжки в длину, высоту с приземлением на всю </a:t>
            </a:r>
            <a:r>
              <a:rPr lang="ru-RU" sz="1400" b="1" dirty="0" smtClean="0">
                <a:solidFill>
                  <a:srgbClr val="002060"/>
                </a:solidFill>
              </a:rPr>
              <a:t>стопу, исключить прыжки </a:t>
            </a:r>
            <a:r>
              <a:rPr lang="ru-RU" sz="1400" b="1" dirty="0">
                <a:solidFill>
                  <a:srgbClr val="002060"/>
                </a:solidFill>
              </a:rPr>
              <a:t>с </a:t>
            </a:r>
            <a:r>
              <a:rPr lang="ru-RU" sz="1400" b="1" dirty="0" smtClean="0">
                <a:solidFill>
                  <a:srgbClr val="002060"/>
                </a:solidFill>
              </a:rPr>
              <a:t>высоты( соскоки).</a:t>
            </a:r>
            <a:endParaRPr lang="ru-RU" sz="1400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</a:rPr>
              <a:t>наклоны назад любые, </a:t>
            </a:r>
            <a:r>
              <a:rPr lang="ru-RU" sz="1400" b="1" dirty="0" smtClean="0">
                <a:solidFill>
                  <a:srgbClr val="002060"/>
                </a:solidFill>
              </a:rPr>
              <a:t>резкие наклоны </a:t>
            </a:r>
            <a:r>
              <a:rPr lang="ru-RU" sz="1400" b="1" dirty="0">
                <a:solidFill>
                  <a:srgbClr val="002060"/>
                </a:solidFill>
              </a:rPr>
              <a:t>вперед </a:t>
            </a:r>
            <a:r>
              <a:rPr lang="ru-RU" sz="1400" b="1" dirty="0" smtClean="0">
                <a:solidFill>
                  <a:srgbClr val="002060"/>
                </a:solidFill>
              </a:rPr>
              <a:t>с касанием </a:t>
            </a:r>
            <a:r>
              <a:rPr lang="ru-RU" sz="1400" b="1" dirty="0">
                <a:solidFill>
                  <a:srgbClr val="002060"/>
                </a:solidFill>
              </a:rPr>
              <a:t>руками </a:t>
            </a:r>
            <a:r>
              <a:rPr lang="ru-RU" sz="1400" b="1" dirty="0" smtClean="0">
                <a:solidFill>
                  <a:srgbClr val="002060"/>
                </a:solidFill>
              </a:rPr>
              <a:t>пола</a:t>
            </a:r>
            <a:endParaRPr lang="ru-RU" sz="1400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</a:rPr>
              <a:t>ходьба </a:t>
            </a:r>
            <a:r>
              <a:rPr lang="ru-RU" sz="1400" b="1" dirty="0" smtClean="0">
                <a:solidFill>
                  <a:srgbClr val="002060"/>
                </a:solidFill>
              </a:rPr>
              <a:t>на высоких четвереньках </a:t>
            </a:r>
            <a:r>
              <a:rPr lang="ru-RU" sz="1400" b="1" dirty="0">
                <a:solidFill>
                  <a:srgbClr val="002060"/>
                </a:solidFill>
              </a:rPr>
              <a:t>вперед, глядя </a:t>
            </a:r>
            <a:r>
              <a:rPr lang="ru-RU" sz="1400" b="1" dirty="0" smtClean="0">
                <a:solidFill>
                  <a:srgbClr val="002060"/>
                </a:solidFill>
              </a:rPr>
              <a:t>вниз</a:t>
            </a:r>
            <a:endParaRPr lang="ru-RU" sz="1400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</a:rPr>
              <a:t>резкие повороты туловища с поворотом </a:t>
            </a:r>
            <a:r>
              <a:rPr lang="ru-RU" sz="1400" b="1" dirty="0" smtClean="0">
                <a:solidFill>
                  <a:srgbClr val="002060"/>
                </a:solidFill>
              </a:rPr>
              <a:t>головы</a:t>
            </a:r>
            <a:endParaRPr lang="ru-RU" sz="1400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</a:rPr>
              <a:t>элементы </a:t>
            </a:r>
            <a:r>
              <a:rPr lang="ru-RU" sz="1400" b="1" dirty="0" smtClean="0">
                <a:solidFill>
                  <a:srgbClr val="002060"/>
                </a:solidFill>
              </a:rPr>
              <a:t>натягивания </a:t>
            </a:r>
            <a:r>
              <a:rPr lang="ru-RU" sz="1400" b="1" dirty="0">
                <a:solidFill>
                  <a:srgbClr val="002060"/>
                </a:solidFill>
              </a:rPr>
              <a:t>при выполнении статических упражнений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b="1" dirty="0" smtClean="0">
                <a:solidFill>
                  <a:srgbClr val="002060"/>
                </a:solidFill>
              </a:rPr>
              <a:t>кувырки </a:t>
            </a:r>
            <a:r>
              <a:rPr lang="ru-RU" sz="1400" b="1" dirty="0">
                <a:solidFill>
                  <a:srgbClr val="002060"/>
                </a:solidFill>
              </a:rPr>
              <a:t>вперед и </a:t>
            </a:r>
            <a:r>
              <a:rPr lang="ru-RU" sz="1400" b="1" dirty="0" smtClean="0">
                <a:solidFill>
                  <a:srgbClr val="002060"/>
                </a:solidFill>
              </a:rPr>
              <a:t>назад</a:t>
            </a:r>
            <a:endParaRPr lang="ru-RU" sz="1400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</a:rPr>
              <a:t>стойка на </a:t>
            </a:r>
            <a:r>
              <a:rPr lang="ru-RU" sz="1400" b="1" dirty="0" smtClean="0">
                <a:solidFill>
                  <a:srgbClr val="002060"/>
                </a:solidFill>
              </a:rPr>
              <a:t>лопатках</a:t>
            </a:r>
            <a:endParaRPr lang="ru-RU" sz="1400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</a:rPr>
              <a:t>эстафеты и игры соревновательного </a:t>
            </a:r>
            <a:r>
              <a:rPr lang="ru-RU" sz="1400" b="1" dirty="0" smtClean="0">
                <a:solidFill>
                  <a:srgbClr val="002060"/>
                </a:solidFill>
              </a:rPr>
              <a:t>характера</a:t>
            </a:r>
            <a:endParaRPr lang="ru-RU" sz="1400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</a:rPr>
              <a:t>участие в </a:t>
            </a:r>
            <a:r>
              <a:rPr lang="ru-RU" sz="1400" b="1" dirty="0" smtClean="0">
                <a:solidFill>
                  <a:srgbClr val="002060"/>
                </a:solidFill>
              </a:rPr>
              <a:t>соревнованиях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9592" y="1134216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</a:rPr>
              <a:t>необходимо использовать индивидуальный </a:t>
            </a:r>
            <a:r>
              <a:rPr lang="ru-RU" sz="1600" b="1" dirty="0">
                <a:solidFill>
                  <a:srgbClr val="002060"/>
                </a:solidFill>
              </a:rPr>
              <a:t>и дифференцированной подход к каждому </a:t>
            </a:r>
            <a:r>
              <a:rPr lang="ru-RU" sz="1600" b="1" dirty="0" smtClean="0">
                <a:solidFill>
                  <a:srgbClr val="002060"/>
                </a:solidFill>
              </a:rPr>
              <a:t>ребенку, в соответствии со зрительным диагнозом, согласно рекомендациям врача-офтальмолога.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</a:rPr>
              <a:t>необходимо ограничить</a:t>
            </a:r>
            <a:r>
              <a:rPr lang="ru-RU" sz="1600" b="1" dirty="0" smtClean="0">
                <a:solidFill>
                  <a:srgbClr val="002060"/>
                </a:solidFill>
              </a:rPr>
              <a:t>: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7867" y="2296356"/>
            <a:ext cx="6696744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87867" y="2296356"/>
            <a:ext cx="0" cy="3744416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696568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32396" y="764704"/>
            <a:ext cx="7079205" cy="101566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hlink"/>
                </a:solidFill>
              </a:rPr>
              <a:t>РАЗВИВАЮЩАЯ </a:t>
            </a:r>
            <a:br>
              <a:rPr lang="ru-RU" sz="2000" b="1" dirty="0">
                <a:solidFill>
                  <a:schemeClr val="hlink"/>
                </a:solidFill>
              </a:rPr>
            </a:br>
            <a:r>
              <a:rPr lang="ru-RU" sz="2000" b="1" dirty="0">
                <a:solidFill>
                  <a:schemeClr val="hlink"/>
                </a:solidFill>
              </a:rPr>
              <a:t>ПРЕДМЕТНО-ПРОСТРАНСТВЕНАЯ </a:t>
            </a:r>
            <a:endParaRPr lang="ru-RU" sz="2000" b="1" dirty="0" smtClean="0">
              <a:solidFill>
                <a:schemeClr val="hlink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hlink"/>
                </a:solidFill>
              </a:rPr>
              <a:t>СРЕДА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4395" y="2574978"/>
            <a:ext cx="4015206" cy="299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746386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606388" y="404664"/>
            <a:ext cx="7931224" cy="43353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ИСПОЛЬЗОВАНИЕ ЦВЕТНОГО </a:t>
            </a:r>
            <a:r>
              <a:rPr lang="ru-RU" sz="2000" b="1" dirty="0" smtClean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ОБОРУДОВАНИЯ</a:t>
            </a:r>
          </a:p>
          <a:p>
            <a:pPr eaLnBrk="1" hangingPunct="1">
              <a:defRPr/>
            </a:pPr>
            <a:r>
              <a:rPr lang="ru-RU" sz="500" b="1" dirty="0" smtClean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 </a:t>
            </a:r>
            <a:endParaRPr lang="ru-RU" sz="500" b="1" dirty="0">
              <a:solidFill>
                <a:schemeClr val="hlink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14" descr="IMG_20160303_1033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525" y="1052736"/>
            <a:ext cx="3384375" cy="2489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9" descr="IMG_20160303_0932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003301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IMG_20160303_0932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525" y="3789040"/>
            <a:ext cx="3384376" cy="253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1" descr="IMG_20160303_0933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812483"/>
            <a:ext cx="3464113" cy="2522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0931685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606388" y="404664"/>
            <a:ext cx="7931224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solidFill>
                  <a:schemeClr val="hlink"/>
                </a:solidFill>
              </a:rPr>
              <a:t>ИСПОЛЬЗОВАНИЕ СПЕЦИАЛЬНЫХ </a:t>
            </a:r>
            <a:br>
              <a:rPr lang="ru-RU" sz="2000" b="1" dirty="0">
                <a:solidFill>
                  <a:schemeClr val="hlink"/>
                </a:solidFill>
              </a:rPr>
            </a:br>
            <a:r>
              <a:rPr lang="ru-RU" sz="2000" b="1" dirty="0">
                <a:solidFill>
                  <a:schemeClr val="hlink"/>
                </a:solidFill>
              </a:rPr>
              <a:t>ЯРКО ОКРАШЕННЫХ ОТМЕТОК</a:t>
            </a:r>
            <a:br>
              <a:rPr lang="ru-RU" sz="2000" b="1" dirty="0">
                <a:solidFill>
                  <a:schemeClr val="hlink"/>
                </a:solidFill>
              </a:rPr>
            </a:br>
            <a:endParaRPr lang="ru-RU" sz="500" b="1" dirty="0">
              <a:solidFill>
                <a:schemeClr val="hlink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11" descr="IMG_20160303_0934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2" descr="IMG_20160303_0951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84984"/>
            <a:ext cx="3678560" cy="28245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6104119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606388" y="404664"/>
            <a:ext cx="7931224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solidFill>
                  <a:schemeClr val="hlink"/>
                </a:solidFill>
              </a:rPr>
              <a:t>ИСПОЛЬЗОВАНИЕ ЦВЕТНЫХ ОРИЕНТИРОВ </a:t>
            </a:r>
            <a:br>
              <a:rPr lang="ru-RU" sz="2000" b="1" dirty="0">
                <a:solidFill>
                  <a:schemeClr val="hlink"/>
                </a:solidFill>
              </a:rPr>
            </a:br>
            <a:r>
              <a:rPr lang="ru-RU" sz="2000" b="1" dirty="0">
                <a:solidFill>
                  <a:schemeClr val="hlink"/>
                </a:solidFill>
              </a:rPr>
              <a:t>НА ПОЛУ  </a:t>
            </a:r>
            <a:br>
              <a:rPr lang="ru-RU" sz="2000" b="1" dirty="0">
                <a:solidFill>
                  <a:schemeClr val="hlink"/>
                </a:solidFill>
              </a:rPr>
            </a:br>
            <a:endParaRPr lang="ru-RU" sz="500" b="1" dirty="0">
              <a:solidFill>
                <a:schemeClr val="hlink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9" descr="IMG_20160303_0955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738" y="1634937"/>
            <a:ext cx="364840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1" descr="Фото02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26323"/>
            <a:ext cx="3533564" cy="2659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0010111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613433" y="332656"/>
            <a:ext cx="7931224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solidFill>
                  <a:schemeClr val="hlink"/>
                </a:solidFill>
              </a:rPr>
              <a:t>ИСПОЛЬЗОВАНИЕ ЗРИТЕЛЬНЫХ И СЛУХОВЫХ </a:t>
            </a:r>
            <a:r>
              <a:rPr lang="ru-RU" sz="2000" b="1" dirty="0" smtClean="0">
                <a:solidFill>
                  <a:schemeClr val="hlink"/>
                </a:solidFill>
              </a:rPr>
              <a:t>ОРИЕНТИРОВ</a:t>
            </a:r>
          </a:p>
          <a:p>
            <a:pPr eaLnBrk="1" hangingPunct="1">
              <a:defRPr/>
            </a:pPr>
            <a:endParaRPr lang="ru-RU" sz="900" b="1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ru-RU" sz="500" b="1" dirty="0">
              <a:solidFill>
                <a:schemeClr val="hlink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8" descr="IMG_20160303_0941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4650" y="1600200"/>
            <a:ext cx="5853113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6943809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/>
          </p:cNvSpPr>
          <p:nvPr/>
        </p:nvSpPr>
        <p:spPr bwMode="auto">
          <a:xfrm>
            <a:off x="606388" y="404664"/>
            <a:ext cx="7931224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solidFill>
                  <a:schemeClr val="hlink"/>
                </a:solidFill>
              </a:rPr>
              <a:t>НАБОРЫ ПРЕДМЕТОВ ДЛЯ ЗРИТЕЛЬНОЙ ГИМНАСТИКИ </a:t>
            </a:r>
            <a:endParaRPr lang="ru-RU" sz="2000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hlink"/>
                </a:solidFill>
              </a:rPr>
              <a:t>С </a:t>
            </a:r>
            <a:r>
              <a:rPr lang="ru-RU" sz="2000" b="1" dirty="0">
                <a:solidFill>
                  <a:schemeClr val="hlink"/>
                </a:solidFill>
              </a:rPr>
              <a:t>ЦЕЛЬЮ СОСРЕДОТОЧЕНИЯ, ЛОКАЛИЗАЦИИ ВЗГЛЯДА </a:t>
            </a:r>
            <a:endParaRPr lang="ru-RU" sz="2000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ru-RU" sz="500" b="1" dirty="0">
              <a:solidFill>
                <a:schemeClr val="hlink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 descr="IMG_20160303_0908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3" y="1568777"/>
            <a:ext cx="3600401" cy="270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IMG_20160303_0911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7" y="3426323"/>
            <a:ext cx="3555964" cy="2666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2335697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606388" y="404664"/>
            <a:ext cx="7931224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solidFill>
                  <a:schemeClr val="hlink"/>
                </a:solidFill>
              </a:rPr>
              <a:t/>
            </a:r>
            <a:br>
              <a:rPr lang="ru-RU" sz="2000" b="1" dirty="0">
                <a:solidFill>
                  <a:schemeClr val="hlink"/>
                </a:solidFill>
              </a:rPr>
            </a:br>
            <a:r>
              <a:rPr lang="ru-RU" sz="2000" b="1" dirty="0">
                <a:solidFill>
                  <a:schemeClr val="hlink"/>
                </a:solidFill>
              </a:rPr>
              <a:t>КАРТОЧКИ-СХЕМЫ И МАКЕТЫ </a:t>
            </a:r>
            <a:endParaRPr lang="ru-RU" sz="2000" dirty="0"/>
          </a:p>
          <a:p>
            <a:pPr eaLnBrk="1" hangingPunct="1">
              <a:defRPr/>
            </a:pPr>
            <a:endParaRPr lang="ru-RU" sz="500" b="1" dirty="0">
              <a:solidFill>
                <a:schemeClr val="hlink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 descr="IMG_20160303_1002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342" y="1287775"/>
            <a:ext cx="3486658" cy="2281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IMG_20160303_1112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00808"/>
            <a:ext cx="3070077" cy="4093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Смех\Desktop\Шарики и тренажер Силовичок\ШАРИКИ\МАТЕРИАЛ К ШАРИКАМ\ФОТО\Шарики ОБОРУД\IMG_20200310_1031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5681" y="3896660"/>
            <a:ext cx="2079188" cy="2096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2902461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615782" y="404664"/>
            <a:ext cx="7931224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>
                <a:solidFill>
                  <a:schemeClr val="hlink"/>
                </a:solidFill>
              </a:rPr>
              <a:t>ИСПОЛЬЗОВАНИЕ НЕТРАДИЦИОННОГО ОБОРУДОВАНИЯ </a:t>
            </a:r>
            <a:endParaRPr lang="ru-RU" sz="500" b="1" dirty="0">
              <a:solidFill>
                <a:schemeClr val="hlink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6" descr="IMG_20160303_0847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6015" y="3253127"/>
            <a:ext cx="3702879" cy="2864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IMG_20160303_0917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27584" y="1204908"/>
            <a:ext cx="3639037" cy="281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9484346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Содержимое 3" descr="C:\Users\Смех\Desktop\Шарики и тренажер Силовичок\ШАРИКИ\МАТЕРИАЛ К ШАРИКАМ\ФОТО\Шарики ОБОРУД\IMG_20191024_103040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6714" y="2996952"/>
            <a:ext cx="4070569" cy="3054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14982" y="908721"/>
            <a:ext cx="7514035" cy="144016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600" b="1" kern="0" dirty="0" smtClean="0">
                <a:solidFill>
                  <a:srgbClr val="002060"/>
                </a:solidFill>
              </a:rPr>
              <a:t>Коррекционно-педагогическая работа по физическому воспитанию детей с нарушением зрения направлена на формирование гармонически развитой личности, на обеспечение становления жизненно необходимых навыков, умений и отношений детей для интеграции их в общество сверстников.</a:t>
            </a:r>
            <a:endParaRPr lang="ru-RU" sz="1600" b="1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00321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755576" y="620688"/>
            <a:ext cx="7931224" cy="11521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chemeClr val="hlink"/>
                </a:solidFill>
              </a:rPr>
              <a:t>РАЗВИВАЮЩАЯ </a:t>
            </a:r>
            <a:r>
              <a:rPr lang="ru-RU" sz="2000" b="1" dirty="0">
                <a:solidFill>
                  <a:schemeClr val="hlink"/>
                </a:solidFill>
              </a:rPr>
              <a:t>ПРЕДМЕТНО-ПРОСТРАНСВЕННАЯ СРЕДА </a:t>
            </a:r>
            <a:endParaRPr lang="ru-RU" sz="2000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hlink"/>
                </a:solidFill>
              </a:rPr>
              <a:t>В </a:t>
            </a:r>
            <a:r>
              <a:rPr lang="ru-RU" sz="2000" b="1" dirty="0">
                <a:solidFill>
                  <a:schemeClr val="hlink"/>
                </a:solidFill>
              </a:rPr>
              <a:t>ГРУППЕ ПО ОБРАЗОВАТЕЛЬНОЙ </a:t>
            </a:r>
            <a:endParaRPr lang="ru-RU" sz="2000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hlink"/>
                </a:solidFill>
              </a:rPr>
              <a:t>ОБЛАСТИ </a:t>
            </a:r>
            <a:r>
              <a:rPr lang="ru-RU" sz="2000" b="1" dirty="0">
                <a:solidFill>
                  <a:schemeClr val="hlink"/>
                </a:solidFill>
              </a:rPr>
              <a:t>«ФИЗИЧЕСКОЕ РАЗВИТИЕ» </a:t>
            </a:r>
            <a:endParaRPr lang="ru-RU" sz="2000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ru-RU" sz="500" b="1" dirty="0">
              <a:solidFill>
                <a:schemeClr val="hlink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85161" y="2708920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932039" y="2708920"/>
            <a:ext cx="3461475" cy="2596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9155638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623395" y="476672"/>
            <a:ext cx="7931224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chemeClr val="hlink"/>
                </a:solidFill>
              </a:rPr>
              <a:t>ТРЕБОВАНИЯ К ПРОВЕДЕНИЮ ЗАНЯТИЙ,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hlink"/>
                </a:solidFill>
              </a:rPr>
              <a:t>ВЫПОЛНЕНИЕ ОФТАЛЬМОЛОГИЧЕСКИХ ТРЕБОВАНИЙ</a:t>
            </a:r>
          </a:p>
          <a:p>
            <a:pPr>
              <a:defRPr/>
            </a:pPr>
            <a:endParaRPr lang="ru-RU" sz="2000" b="1" dirty="0">
              <a:solidFill>
                <a:schemeClr val="hlink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755576" y="1649127"/>
            <a:ext cx="0" cy="430247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43608" y="2276872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</a:rPr>
              <a:t>о</a:t>
            </a:r>
            <a:r>
              <a:rPr lang="ru-RU" sz="2400" b="1" dirty="0" smtClean="0">
                <a:solidFill>
                  <a:srgbClr val="002060"/>
                </a:solidFill>
              </a:rPr>
              <a:t>свещение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</a:rPr>
              <a:t>состояние и наличие </a:t>
            </a:r>
            <a:r>
              <a:rPr lang="ru-RU" sz="2400" b="1" dirty="0" smtClean="0">
                <a:solidFill>
                  <a:srgbClr val="002060"/>
                </a:solidFill>
              </a:rPr>
              <a:t>очков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</a:rPr>
              <a:t>соответствие физической нагрузки </a:t>
            </a:r>
            <a:r>
              <a:rPr lang="ru-RU" sz="2400" b="1" dirty="0" smtClean="0">
                <a:solidFill>
                  <a:srgbClr val="002060"/>
                </a:solidFill>
              </a:rPr>
              <a:t>зрительным нарушениям  детей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ru-RU" sz="2400" b="1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400" b="1" dirty="0">
                <a:solidFill>
                  <a:srgbClr val="002060"/>
                </a:solidFill>
              </a:rPr>
              <a:t>обеспечение страховки детей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206969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1905118" y="584553"/>
            <a:ext cx="5333764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solidFill>
                  <a:schemeClr val="hlink"/>
                </a:solidFill>
              </a:rPr>
              <a:t>ТЕХНОЛОГИИ</a:t>
            </a:r>
          </a:p>
          <a:p>
            <a:pPr eaLnBrk="1" hangingPunct="1"/>
            <a:endParaRPr lang="ru-RU" sz="1200" b="1" dirty="0">
              <a:solidFill>
                <a:schemeClr val="hlink"/>
              </a:solidFill>
            </a:endParaRPr>
          </a:p>
        </p:txBody>
      </p:sp>
      <p:pic>
        <p:nvPicPr>
          <p:cNvPr id="3074" name="Picture 2" descr="https://catherineasquithgallery.com/uploads/posts/2021-02/1613684624_62-p-fon-dlya-prezentatsii-fizkultura-v-detskom-7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9396" y="2192042"/>
            <a:ext cx="4525207" cy="332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469074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2411760" y="410083"/>
            <a:ext cx="4901716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chemeClr val="hlink"/>
                </a:solidFill>
              </a:rPr>
              <a:t>ЛОГОРИТМИКА</a:t>
            </a:r>
          </a:p>
          <a:p>
            <a:pPr eaLnBrk="1" hangingPunct="1">
              <a:defRPr/>
            </a:pPr>
            <a:endParaRPr lang="ru-RU" sz="1200" b="1" dirty="0">
              <a:solidFill>
                <a:schemeClr val="hlink"/>
              </a:solidFill>
            </a:endParaRPr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27584" y="1628800"/>
            <a:ext cx="3600400" cy="2700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644007" y="3397383"/>
            <a:ext cx="3772979" cy="2828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794650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2409174" y="620688"/>
            <a:ext cx="4325652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chemeClr val="hlink"/>
                </a:solidFill>
              </a:rPr>
              <a:t>ФИТБОЛ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schemeClr val="hlink"/>
                </a:solidFill>
                <a:latin typeface="Constantia" pitchFamily="18" charset="0"/>
              </a:rPr>
              <a:t> </a:t>
            </a:r>
            <a:r>
              <a:rPr lang="ru-RU" sz="1200" b="1" dirty="0">
                <a:solidFill>
                  <a:schemeClr val="hlink"/>
                </a:solidFill>
                <a:latin typeface="Constantia" pitchFamily="18" charset="0"/>
              </a:rPr>
              <a:t/>
            </a:r>
            <a:br>
              <a:rPr lang="ru-RU" sz="1200" b="1" dirty="0">
                <a:solidFill>
                  <a:schemeClr val="hlink"/>
                </a:solidFill>
                <a:latin typeface="Constantia" pitchFamily="18" charset="0"/>
              </a:rPr>
            </a:br>
            <a:endParaRPr lang="ru-RU" sz="100" b="1" dirty="0">
              <a:solidFill>
                <a:schemeClr val="hlink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Содержимое 4" descr="IMG_159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286" y="2132856"/>
            <a:ext cx="4326632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58502891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1872553" y="548680"/>
            <a:ext cx="5619210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>
                <a:solidFill>
                  <a:schemeClr val="hlink"/>
                </a:solidFill>
              </a:rPr>
              <a:t>СТЕП  ГИМНАСТИКА </a:t>
            </a:r>
            <a:endParaRPr lang="ru-RU" sz="3200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ru-RU" sz="1200" b="1" dirty="0">
              <a:solidFill>
                <a:schemeClr val="hlink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95734" y="1916832"/>
            <a:ext cx="5015975" cy="376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69992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1979712" y="548680"/>
            <a:ext cx="4824536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chemeClr val="hlink"/>
                </a:solidFill>
              </a:rPr>
              <a:t>РИТМОПЛАСТИКА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schemeClr val="hlink"/>
                </a:solidFill>
              </a:rPr>
              <a:t> </a:t>
            </a:r>
            <a:endParaRPr lang="ru-RU" sz="1200" b="1" dirty="0">
              <a:solidFill>
                <a:schemeClr val="hlink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60091" y="2060848"/>
            <a:ext cx="4823817" cy="3618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0379916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2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647564" y="620688"/>
            <a:ext cx="7848872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chemeClr val="hlink"/>
                </a:solidFill>
              </a:rPr>
              <a:t>ИНФОРМАЦИОННО-КОММУНИКАЦИОННЫЕ </a:t>
            </a:r>
            <a:r>
              <a:rPr lang="ru-RU" sz="2000" b="1" dirty="0">
                <a:solidFill>
                  <a:schemeClr val="hlink"/>
                </a:solidFill>
              </a:rPr>
              <a:t>ТЕХНОЛОГИИ </a:t>
            </a:r>
            <a:endParaRPr lang="ru-RU" sz="2000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ru-RU" sz="1200" b="1" dirty="0">
              <a:solidFill>
                <a:schemeClr val="hlink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defRPr/>
            </a:pPr>
            <a:endParaRPr lang="ru-RU" sz="500" b="1" dirty="0">
              <a:solidFill>
                <a:schemeClr val="hlink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Объект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99592" y="1772550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16016" y="3573016"/>
            <a:ext cx="3350884" cy="2513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9405053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1835696" y="476672"/>
            <a:ext cx="6120680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chemeClr val="hlink"/>
                </a:solidFill>
              </a:rPr>
              <a:t>ИГРОВЫЕ ТЕХНОЛОГИИ:</a:t>
            </a:r>
            <a:br>
              <a:rPr lang="ru-RU" sz="2400" b="1" dirty="0">
                <a:solidFill>
                  <a:schemeClr val="hlink"/>
                </a:solidFill>
              </a:rPr>
            </a:br>
            <a:r>
              <a:rPr lang="ru-RU" sz="2400" b="1" dirty="0">
                <a:solidFill>
                  <a:schemeClr val="hlink"/>
                </a:solidFill>
              </a:rPr>
              <a:t>ЭСТАФЕТНЫЕ ЗАДАНИЯ</a:t>
            </a:r>
            <a:endParaRPr lang="ru-RU" sz="600" b="1" dirty="0">
              <a:solidFill>
                <a:schemeClr val="hlink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6" descr="IMG_20160303_0928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26300"/>
            <a:ext cx="3390253" cy="2571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 descr="IMG_20160303_0922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6036" y="3702718"/>
            <a:ext cx="3348372" cy="2511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5039835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711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606388" y="620688"/>
            <a:ext cx="7931224" cy="158417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chemeClr val="hlink"/>
                </a:solidFill>
              </a:rPr>
              <a:t>ФОРМЫ РАБОТЫ:</a:t>
            </a:r>
            <a:br>
              <a:rPr lang="ru-RU" sz="2400" b="1" dirty="0">
                <a:solidFill>
                  <a:schemeClr val="hlink"/>
                </a:solidFill>
              </a:rPr>
            </a:br>
            <a:r>
              <a:rPr lang="ru-RU" sz="2400" b="1" dirty="0">
                <a:solidFill>
                  <a:schemeClr val="hlink"/>
                </a:solidFill>
              </a:rPr>
              <a:t>САМОСТОЯТЕЛЬНАЯ ОРГАНИЗАЦИЯ ИГР</a:t>
            </a:r>
            <a:br>
              <a:rPr lang="ru-RU" sz="2400" b="1" dirty="0">
                <a:solidFill>
                  <a:schemeClr val="hlink"/>
                </a:solidFill>
              </a:rPr>
            </a:br>
            <a:r>
              <a:rPr lang="ru-RU" sz="1800" b="1" dirty="0">
                <a:solidFill>
                  <a:schemeClr val="hlink"/>
                </a:solidFill>
              </a:rPr>
              <a:t> (выбор ведущего, распределение ролей, </a:t>
            </a:r>
            <a:endParaRPr lang="ru-RU" sz="1800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ru-RU" sz="1800" b="1" dirty="0" smtClean="0">
                <a:solidFill>
                  <a:schemeClr val="hlink"/>
                </a:solidFill>
              </a:rPr>
              <a:t>рассказ </a:t>
            </a:r>
            <a:r>
              <a:rPr lang="ru-RU" sz="1800" b="1" dirty="0">
                <a:solidFill>
                  <a:schemeClr val="hlink"/>
                </a:solidFill>
              </a:rPr>
              <a:t>об условиях</a:t>
            </a:r>
            <a:r>
              <a:rPr lang="ru-RU" sz="1800" b="1" dirty="0" smtClean="0">
                <a:solidFill>
                  <a:schemeClr val="hlink"/>
                </a:solidFill>
              </a:rPr>
              <a:t>)</a:t>
            </a:r>
            <a:r>
              <a:rPr lang="ru-RU" sz="2000" b="1" dirty="0">
                <a:solidFill>
                  <a:schemeClr val="hlink"/>
                </a:solidFill>
                <a:latin typeface="Constantia" pitchFamily="18" charset="0"/>
              </a:rPr>
              <a:t/>
            </a:r>
            <a:br>
              <a:rPr lang="ru-RU" sz="2000" b="1" dirty="0">
                <a:solidFill>
                  <a:schemeClr val="hlink"/>
                </a:solidFill>
                <a:latin typeface="Constantia" pitchFamily="18" charset="0"/>
              </a:rPr>
            </a:br>
            <a:endParaRPr lang="ru-RU" sz="400" b="1" dirty="0">
              <a:solidFill>
                <a:schemeClr val="hlink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67530" y="2564904"/>
            <a:ext cx="460894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5633100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92696"/>
            <a:ext cx="7776864" cy="64633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hlink"/>
                </a:solidFill>
              </a:rPr>
              <a:t>ОБРАЗОВАТЕЛЬНЫЕ, ВОСПИТАТЕЛЬНЫЕ И ОЗДОРОВИТЕЛЬНО – РАЗВИВАЮЩИЕ ЗАДАЧИ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36764" y="2163628"/>
            <a:ext cx="77408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обучение жизненно важным двигательным умениям и </a:t>
            </a:r>
            <a:r>
              <a:rPr lang="ru-RU" sz="2400" b="1" dirty="0" smtClean="0">
                <a:solidFill>
                  <a:srgbClr val="002060"/>
                </a:solidFill>
              </a:rPr>
              <a:t>навыкам</a:t>
            </a:r>
          </a:p>
          <a:p>
            <a:pPr lvl="0"/>
            <a:endParaRPr lang="ru-RU" sz="2400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развитие физических </a:t>
            </a:r>
            <a:r>
              <a:rPr lang="ru-RU" sz="2400" b="1" dirty="0" smtClean="0">
                <a:solidFill>
                  <a:srgbClr val="002060"/>
                </a:solidFill>
              </a:rPr>
              <a:t>качеств</a:t>
            </a:r>
          </a:p>
          <a:p>
            <a:pPr lvl="0"/>
            <a:endParaRPr lang="ru-RU" sz="2400" b="1" dirty="0">
              <a:solidFill>
                <a:srgbClr val="002060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воспитание волевых </a:t>
            </a:r>
            <a:r>
              <a:rPr lang="ru-RU" sz="2400" b="1" dirty="0" smtClean="0">
                <a:solidFill>
                  <a:srgbClr val="002060"/>
                </a:solidFill>
              </a:rPr>
              <a:t>качеств</a:t>
            </a:r>
          </a:p>
          <a:p>
            <a:pPr lvl="0"/>
            <a:endParaRPr lang="ru-RU" sz="2400" b="1" dirty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</a:rPr>
              <a:t>укрепление здоровья </a:t>
            </a:r>
            <a:r>
              <a:rPr lang="ru-RU" sz="2400" b="1" dirty="0" smtClean="0">
                <a:solidFill>
                  <a:srgbClr val="002060"/>
                </a:solidFill>
              </a:rPr>
              <a:t>детей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1646803"/>
            <a:ext cx="0" cy="430247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532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606388" y="404664"/>
            <a:ext cx="7931224" cy="57606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sz="2000" b="1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endParaRPr lang="ru-RU" sz="2000" b="1" dirty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hlink"/>
                </a:solidFill>
              </a:rPr>
              <a:t>ПЕШЕХОДНЫЕ </a:t>
            </a:r>
            <a:r>
              <a:rPr lang="ru-RU" sz="2000" b="1" dirty="0">
                <a:solidFill>
                  <a:schemeClr val="hlink"/>
                </a:solidFill>
              </a:rPr>
              <a:t>ПРОГУЛКИ И </a:t>
            </a:r>
            <a:r>
              <a:rPr lang="ru-RU" sz="2000" b="1" dirty="0" smtClean="0">
                <a:solidFill>
                  <a:schemeClr val="hlink"/>
                </a:solidFill>
              </a:rPr>
              <a:t>ПОХОДЫ</a:t>
            </a:r>
            <a:r>
              <a:rPr lang="ru-RU" sz="2000" dirty="0">
                <a:solidFill>
                  <a:schemeClr val="accent2"/>
                </a:solidFill>
                <a:latin typeface="Constantia" pitchFamily="18" charset="0"/>
              </a:rPr>
              <a:t/>
            </a:r>
            <a:br>
              <a:rPr lang="ru-RU" sz="2000" dirty="0">
                <a:solidFill>
                  <a:schemeClr val="accent2"/>
                </a:solidFill>
                <a:latin typeface="Constantia" pitchFamily="18" charset="0"/>
              </a:rPr>
            </a:br>
            <a:endParaRPr lang="ru-RU" sz="500" b="1" dirty="0">
              <a:solidFill>
                <a:schemeClr val="hlink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19642" y="1197014"/>
            <a:ext cx="3374112" cy="251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763665" y="3933056"/>
            <a:ext cx="2947844" cy="2285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197014"/>
            <a:ext cx="3240360" cy="2517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146976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606388" y="454018"/>
            <a:ext cx="7931224" cy="6480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chemeClr val="hlink"/>
                </a:solidFill>
              </a:rPr>
              <a:t>СКАНДИНАВСКАЯ ХОДЬБА</a:t>
            </a:r>
            <a:r>
              <a:rPr lang="ru-RU" sz="2400" dirty="0">
                <a:solidFill>
                  <a:schemeClr val="accent2"/>
                </a:solidFill>
                <a:latin typeface="Constantia" pitchFamily="18" charset="0"/>
              </a:rPr>
              <a:t/>
            </a:r>
            <a:br>
              <a:rPr lang="ru-RU" sz="2400" dirty="0">
                <a:solidFill>
                  <a:schemeClr val="accent2"/>
                </a:solidFill>
                <a:latin typeface="Constantia" pitchFamily="18" charset="0"/>
              </a:rPr>
            </a:br>
            <a:endParaRPr lang="ru-RU" sz="600" b="1" dirty="0">
              <a:solidFill>
                <a:schemeClr val="hlink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Содержимое 7" descr="C:\Users\Смех\AppData\Local\Microsoft\Windows\INetCache\Content.Word\IMG-20230110-WA0004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9217"/>
          <a:stretch/>
        </p:blipFill>
        <p:spPr bwMode="auto">
          <a:xfrm>
            <a:off x="1202908" y="1654865"/>
            <a:ext cx="3337942" cy="456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:\ФОТО ГРУПП\скандинавская 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399" y="1300017"/>
            <a:ext cx="2387748" cy="2999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:\ФОТО ГРУПП\скандинавская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8782" y="4437112"/>
            <a:ext cx="2546350" cy="1909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3337298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/>
          </p:cNvSpPr>
          <p:nvPr/>
        </p:nvSpPr>
        <p:spPr bwMode="auto">
          <a:xfrm>
            <a:off x="606388" y="404664"/>
            <a:ext cx="7931224" cy="8640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chemeClr val="hlink"/>
                </a:solidFill>
              </a:rPr>
              <a:t>ЭФФЕКТИВНОСТЬ ОПЫТА РАБОТЫ</a:t>
            </a:r>
            <a:br>
              <a:rPr lang="ru-RU" sz="2400" b="1" dirty="0">
                <a:solidFill>
                  <a:schemeClr val="hlink"/>
                </a:solidFill>
              </a:rPr>
            </a:br>
            <a:r>
              <a:rPr lang="ru-RU" sz="2000" b="1" dirty="0">
                <a:solidFill>
                  <a:schemeClr val="hlink"/>
                </a:solidFill>
              </a:rPr>
              <a:t> </a:t>
            </a:r>
            <a:endParaRPr lang="ru-RU" sz="500" b="1" dirty="0">
              <a:solidFill>
                <a:schemeClr val="hlin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916832"/>
            <a:ext cx="61926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</a:rPr>
              <a:t>Положительная динамика уровня развития физических качеств детей через все виды двигательных заданий.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</a:rPr>
              <a:t>Развитие познавательного интереса ко всем видам деятельности образовательной области «Физическое развитие».</a:t>
            </a: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endParaRPr lang="ru-RU" sz="2000" b="1" dirty="0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ru-RU" sz="2000" b="1" dirty="0">
                <a:solidFill>
                  <a:srgbClr val="002060"/>
                </a:solidFill>
              </a:rPr>
              <a:t>Повышение самооценки, уверенности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в своих силах.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231945" y="1484784"/>
            <a:ext cx="0" cy="430247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170363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8" descr="56acdbb6baf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357563"/>
            <a:ext cx="78644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54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04663" y="476330"/>
            <a:ext cx="4104456" cy="33855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hlink"/>
                </a:solidFill>
              </a:rPr>
              <a:t>КОРРЕКЦИОННЫЕ </a:t>
            </a:r>
            <a:r>
              <a:rPr lang="ru-RU" sz="1600" b="1" dirty="0" smtClean="0">
                <a:solidFill>
                  <a:schemeClr val="hlink"/>
                </a:solidFill>
              </a:rPr>
              <a:t>ЗАДАЧИ</a:t>
            </a:r>
            <a:endParaRPr lang="ru-RU" sz="1600" b="1" dirty="0">
              <a:solidFill>
                <a:schemeClr val="hlin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285860"/>
            <a:ext cx="75608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развитие </a:t>
            </a:r>
            <a:r>
              <a:rPr lang="ru-RU" sz="2000" b="1" dirty="0">
                <a:solidFill>
                  <a:srgbClr val="002060"/>
                </a:solidFill>
              </a:rPr>
              <a:t>навыка пространственной </a:t>
            </a:r>
            <a:r>
              <a:rPr lang="ru-RU" sz="2000" b="1" dirty="0" smtClean="0">
                <a:solidFill>
                  <a:srgbClr val="002060"/>
                </a:solidFill>
              </a:rPr>
              <a:t>ориентировки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развитие и использование сохранных </a:t>
            </a:r>
            <a:r>
              <a:rPr lang="ru-RU" sz="2000" b="1" dirty="0" smtClean="0">
                <a:solidFill>
                  <a:srgbClr val="002060"/>
                </a:solidFill>
              </a:rPr>
              <a:t>анализаторов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развитие зрительного восприятия 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развитие двигательной функции </a:t>
            </a:r>
            <a:r>
              <a:rPr lang="ru-RU" sz="2000" b="1" dirty="0" smtClean="0">
                <a:solidFill>
                  <a:srgbClr val="002060"/>
                </a:solidFill>
              </a:rPr>
              <a:t>глаза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укрепление мышечной системы </a:t>
            </a:r>
            <a:r>
              <a:rPr lang="ru-RU" sz="2000" b="1" dirty="0" smtClean="0">
                <a:solidFill>
                  <a:srgbClr val="002060"/>
                </a:solidFill>
              </a:rPr>
              <a:t>глаза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коррекция недостатков физического </a:t>
            </a:r>
            <a:r>
              <a:rPr lang="ru-RU" sz="2000" b="1" dirty="0" smtClean="0">
                <a:solidFill>
                  <a:srgbClr val="002060"/>
                </a:solidFill>
              </a:rPr>
              <a:t>развития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коррекция скованности и ограниченности </a:t>
            </a:r>
            <a:r>
              <a:rPr lang="ru-RU" sz="2000" b="1" dirty="0" smtClean="0">
                <a:solidFill>
                  <a:srgbClr val="002060"/>
                </a:solidFill>
              </a:rPr>
              <a:t>движений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коррекционно – компенсаторное развитие и совершенствование мышечно - суставного </a:t>
            </a:r>
            <a:r>
              <a:rPr lang="ru-RU" sz="2000" b="1" dirty="0" smtClean="0">
                <a:solidFill>
                  <a:srgbClr val="002060"/>
                </a:solidFill>
              </a:rPr>
              <a:t>чувства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активизация функций сердечно – сосудистой </a:t>
            </a:r>
            <a:r>
              <a:rPr lang="ru-RU" sz="2000" b="1" dirty="0" smtClean="0">
                <a:solidFill>
                  <a:srgbClr val="002060"/>
                </a:solidFill>
              </a:rPr>
              <a:t>системы</a:t>
            </a: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укрепление опорно – двигательного </a:t>
            </a:r>
            <a:r>
              <a:rPr lang="ru-RU" sz="2000" b="1" dirty="0" smtClean="0">
                <a:solidFill>
                  <a:srgbClr val="002060"/>
                </a:solidFill>
              </a:rPr>
              <a:t>аппарата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коррекция и совершенствование координационных способностей, согласованности </a:t>
            </a:r>
            <a:r>
              <a:rPr lang="ru-RU" sz="2000" b="1" dirty="0" smtClean="0">
                <a:solidFill>
                  <a:srgbClr val="002060"/>
                </a:solidFill>
              </a:rPr>
              <a:t>движений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развитие коммуникативной и познавательной </a:t>
            </a:r>
            <a:r>
              <a:rPr lang="ru-RU" sz="2000" b="1" dirty="0" smtClean="0">
                <a:solidFill>
                  <a:srgbClr val="002060"/>
                </a:solidFill>
              </a:rPr>
              <a:t>деятельности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99592" y="1100237"/>
            <a:ext cx="0" cy="4652172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8944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92696"/>
            <a:ext cx="6480720" cy="33855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hlink"/>
                </a:solidFill>
              </a:rPr>
              <a:t>СПЕЦИФИКА ДВИЖЕНИЙ У ДЕТЕЙ С НАРУШЕНИЕМ </a:t>
            </a:r>
            <a:r>
              <a:rPr lang="ru-RU" sz="1600" b="1" dirty="0" smtClean="0">
                <a:solidFill>
                  <a:schemeClr val="hlink"/>
                </a:solidFill>
              </a:rPr>
              <a:t>ЗРЕНИЯ</a:t>
            </a:r>
            <a:endParaRPr lang="ru-RU" sz="1600" b="1" dirty="0">
              <a:solidFill>
                <a:schemeClr val="hlink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35941" y="1484784"/>
            <a:ext cx="0" cy="4302477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827584" y="1268760"/>
            <a:ext cx="79563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снижение общей двигательной и </a:t>
            </a:r>
            <a:r>
              <a:rPr lang="ru-RU" sz="2000" b="1">
                <a:solidFill>
                  <a:srgbClr val="002060"/>
                </a:solidFill>
              </a:rPr>
              <a:t>игровой </a:t>
            </a:r>
            <a:r>
              <a:rPr lang="ru-RU" sz="2000" b="1" smtClean="0">
                <a:solidFill>
                  <a:srgbClr val="002060"/>
                </a:solidFill>
              </a:rPr>
              <a:t>активности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нечеткость координации </a:t>
            </a:r>
            <a:r>
              <a:rPr lang="ru-RU" sz="2000" b="1" dirty="0" smtClean="0">
                <a:solidFill>
                  <a:srgbClr val="002060"/>
                </a:solidFill>
              </a:rPr>
              <a:t>движений (в </a:t>
            </a:r>
            <a:r>
              <a:rPr lang="ru-RU" sz="2000" b="1" dirty="0">
                <a:solidFill>
                  <a:srgbClr val="002060"/>
                </a:solidFill>
              </a:rPr>
              <a:t>ОРУ)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снижение темпа выполнения </a:t>
            </a:r>
            <a:r>
              <a:rPr lang="ru-RU" sz="2000" b="1" dirty="0" smtClean="0">
                <a:solidFill>
                  <a:srgbClr val="002060"/>
                </a:solidFill>
              </a:rPr>
              <a:t>заданий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уменьшение ловкости ( в играх с мячом </a:t>
            </a:r>
            <a:r>
              <a:rPr lang="ru-RU" sz="2000" b="1" dirty="0" smtClean="0">
                <a:solidFill>
                  <a:srgbClr val="002060"/>
                </a:solidFill>
              </a:rPr>
              <a:t>)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нарушение ритмичности, потеря направления, прямолинейности движения во время ходьбы , </a:t>
            </a:r>
            <a:r>
              <a:rPr lang="ru-RU" sz="2000" b="1" dirty="0" smtClean="0">
                <a:solidFill>
                  <a:srgbClr val="002060"/>
                </a:solidFill>
              </a:rPr>
              <a:t>бега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трудности при ориентировке в </a:t>
            </a:r>
            <a:r>
              <a:rPr lang="ru-RU" sz="2000" b="1" dirty="0" smtClean="0">
                <a:solidFill>
                  <a:srgbClr val="002060"/>
                </a:solidFill>
              </a:rPr>
              <a:t>пространстве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трудности при выполнении движений на </a:t>
            </a:r>
            <a:r>
              <a:rPr lang="ru-RU" sz="2000" b="1" dirty="0" smtClean="0">
                <a:solidFill>
                  <a:srgbClr val="002060"/>
                </a:solidFill>
              </a:rPr>
              <a:t>равновесие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</a:rPr>
              <a:t>едостаточная </a:t>
            </a:r>
            <a:r>
              <a:rPr lang="ru-RU" sz="2000" b="1" dirty="0">
                <a:solidFill>
                  <a:srgbClr val="002060"/>
                </a:solidFill>
              </a:rPr>
              <a:t>согласованность зрительного контроля и движения рук и ног </a:t>
            </a:r>
            <a:r>
              <a:rPr lang="ru-RU" sz="2000" b="1" dirty="0" smtClean="0">
                <a:solidFill>
                  <a:srgbClr val="002060"/>
                </a:solidFill>
              </a:rPr>
              <a:t>при лазании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</a:rPr>
              <a:t>лабая </a:t>
            </a:r>
            <a:r>
              <a:rPr lang="ru-RU" sz="2000" b="1" dirty="0">
                <a:solidFill>
                  <a:srgbClr val="002060"/>
                </a:solidFill>
              </a:rPr>
              <a:t>сила броска, недостаточность замаха при </a:t>
            </a:r>
            <a:r>
              <a:rPr lang="ru-RU" sz="2000" b="1" dirty="0" smtClean="0">
                <a:solidFill>
                  <a:srgbClr val="002060"/>
                </a:solidFill>
              </a:rPr>
              <a:t>метании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низкий уровень моторики пальцев и кистей </a:t>
            </a:r>
            <a:r>
              <a:rPr lang="ru-RU" sz="2000" b="1" dirty="0" smtClean="0">
                <a:solidFill>
                  <a:srgbClr val="002060"/>
                </a:solidFill>
              </a:rPr>
              <a:t>рук</a:t>
            </a:r>
            <a:endParaRPr lang="ru-RU" sz="2000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в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прыжках – частое отсутствие одновременного отталкивания двумя ногами и тяжелое приземление с боковым </a:t>
            </a:r>
            <a:r>
              <a:rPr lang="ru-RU" sz="2000" b="1" dirty="0" smtClean="0">
                <a:solidFill>
                  <a:srgbClr val="002060"/>
                </a:solidFill>
              </a:rPr>
              <a:t>раскачиванием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86882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65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959242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Большинство детей, у которых диагностированы нарушения зрения нередко имеют и другие (например,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hlinkClick r:id="rId3"/>
              </a:rPr>
              <a:t>нарушения слуха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b="1" dirty="0">
                <a:solidFill>
                  <a:srgbClr val="002060"/>
                </a:solidFill>
              </a:rPr>
              <a:t>задержки умственного развития, ДЦП). Двигательная активность таких детей несколько ограничена, что сказывается на состоянии физического здоровья (нарушения осанки</a:t>
            </a:r>
            <a:r>
              <a:rPr lang="ru-RU" sz="16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hlinkClick r:id="rId4"/>
              </a:rPr>
              <a:t>плоскостопие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1600" b="1" dirty="0">
                <a:solidFill>
                  <a:srgbClr val="002060"/>
                </a:solidFill>
              </a:rPr>
              <a:t>снижение функциональной деятельности дыхания и сердечно-сосудистой системы</a:t>
            </a:r>
            <a:r>
              <a:rPr lang="ru-RU" sz="1600" b="1" dirty="0" smtClean="0">
                <a:solidFill>
                  <a:srgbClr val="002060"/>
                </a:solidFill>
              </a:rPr>
              <a:t>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im2-tub-ru.yandex.net/i?id=50a3273e034a8145dc8838c8faf29615-131-144&amp;n=21"/>
          <p:cNvPicPr>
            <a:picLocks noChangeAspect="1" noChangeArrowheads="1"/>
          </p:cNvPicPr>
          <p:nvPr/>
        </p:nvPicPr>
        <p:blipFill rotWithShape="1">
          <a:blip r:embed="rId5" cstate="print"/>
          <a:srcRect l="5297" t="5469" r="4656" b="6692"/>
          <a:stretch/>
        </p:blipFill>
        <p:spPr bwMode="auto">
          <a:xfrm>
            <a:off x="560485" y="3212976"/>
            <a:ext cx="2448273" cy="1800199"/>
          </a:xfrm>
          <a:prstGeom prst="rect">
            <a:avLst/>
          </a:prstGeom>
          <a:noFill/>
        </p:spPr>
      </p:pic>
      <p:pic>
        <p:nvPicPr>
          <p:cNvPr id="6" name="Picture 6" descr="Сколиоз у детей :: lit-baby :: Дневник :: Мама.Р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2713" y="4149080"/>
            <a:ext cx="2778209" cy="2280149"/>
          </a:xfrm>
          <a:prstGeom prst="rect">
            <a:avLst/>
          </a:prstGeom>
          <a:noFill/>
        </p:spPr>
      </p:pic>
      <p:pic>
        <p:nvPicPr>
          <p:cNvPr id="7" name="Picture 4" descr="7 способов профилактики нарушений слуха у детей &quot; Женский журнал WhereWoman.r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8574" y="2965624"/>
            <a:ext cx="2587724" cy="172514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87015" y="436752"/>
            <a:ext cx="2628614" cy="33689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hlink"/>
                </a:solidFill>
              </a:rPr>
              <a:t>ДРУГИЕ НАРУШЕНИЯ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2446053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0090" y="5354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72193" y="548680"/>
            <a:ext cx="3399614" cy="58477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hlink"/>
                </a:solidFill>
              </a:rPr>
              <a:t>ФОРМЫ ОРГАНИЗАЦИИ ФИЗИЧЕСКОГО ВОСПИТАНИЯ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484784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600" b="1" dirty="0">
                <a:solidFill>
                  <a:srgbClr val="002060"/>
                </a:solidFill>
              </a:rPr>
              <a:t>В современной практике физического воспитания детского сада для решения как основных, так и специальных (коррекционных)  задач имеется богатый арсенал физических упражнений.</a:t>
            </a:r>
          </a:p>
        </p:txBody>
      </p:sp>
      <p:pic>
        <p:nvPicPr>
          <p:cNvPr id="5" name="Рисунок 4" descr="C:\Users\Смех\Desktop\Шарики и тренажер Силовичок\ШАРИКИ\МАТЕРИАЛ К ШАРИКАМ\ФОТО\Шарики ОБОРУД\IMG_20191014_0942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2193" y="2611383"/>
            <a:ext cx="2995951" cy="337185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xmlns="" val="94312170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89295"/>
            <a:ext cx="4896544" cy="627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ередвижения</a:t>
            </a:r>
            <a:r>
              <a:rPr lang="ru-RU" sz="1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: ходьба, бег,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подскоки.</a:t>
            </a:r>
          </a:p>
          <a:p>
            <a:pPr marL="228600" indent="-228600" algn="just">
              <a:buAutoNum type="arabicPeriod"/>
            </a:pPr>
            <a:endParaRPr lang="ru-RU" sz="1600" b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228600" indent="-228600" algn="just">
              <a:buAutoNum type="arabicPeriod"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бщеразвивающие </a:t>
            </a:r>
            <a:r>
              <a:rPr lang="ru-RU" sz="1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упражнения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без предметов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;</a:t>
            </a:r>
            <a:endParaRPr lang="ru-RU" sz="16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 </a:t>
            </a:r>
            <a:r>
              <a:rPr lang="ru-RU" sz="1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предметами (гимнастические палки, обручи, озвученные мячи, мячи разные по качеству, цвету, весу, твердости, размеру, мешочки с песком, гантели 0,5 кг и др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.)</a:t>
            </a:r>
          </a:p>
          <a:p>
            <a:pPr marL="628650" lvl="1" indent="-171450" algn="just"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3. На </a:t>
            </a:r>
            <a:r>
              <a:rPr lang="ru-RU" sz="1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снарядах (гимнастическая стенка,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скамейка,  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 ребристая </a:t>
            </a:r>
            <a:r>
              <a:rPr lang="ru-RU" sz="1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доска, тренажеры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– «</a:t>
            </a:r>
            <a:r>
              <a:rPr lang="ru-RU" sz="16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Силовичок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»,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«Солнышко» и </a:t>
            </a:r>
            <a:r>
              <a:rPr lang="ru-RU" sz="1600" b="1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др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16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4. Упражнения </a:t>
            </a:r>
            <a:r>
              <a:rPr lang="ru-RU" sz="1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на формирование навыка правильной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осанки.</a:t>
            </a:r>
          </a:p>
          <a:p>
            <a:pPr algn="just"/>
            <a:endParaRPr lang="ru-RU" sz="16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5. Упражнения </a:t>
            </a:r>
            <a:r>
              <a:rPr lang="ru-RU" sz="1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для укрепления сводов стопы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6. Упражнения </a:t>
            </a:r>
            <a:r>
              <a:rPr lang="ru-RU" sz="1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для развития и укрепления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мышечно-связочного </a:t>
            </a:r>
            <a:r>
              <a:rPr lang="ru-RU" sz="1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аппарата (укрепления мышц спины,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живота,</a:t>
            </a:r>
            <a:r>
              <a:rPr lang="ru-RU" sz="1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плечевого </a:t>
            </a:r>
            <a:r>
              <a:rPr lang="ru-RU" sz="16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пояса, нижних и верхних конечностей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Рисунок 3" descr="C:\Users\Смех\Desktop\Шарики и тренажер Силовичок\ШАРИКИ\МАТЕРИАЛ К ШАРИКАМ\ФОТО\Шарики ОБОРУД\IMG_20191018_08113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2669996" cy="2991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3697514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\Desktop\для лекций\зставка\р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302391"/>
            <a:ext cx="47342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7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 Упражнения 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 развитие дыхательной и сердечно-сосудистой систем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8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. Упражнения на развитие равновесия, координационных 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способностей 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(согласованность движений рук и ног, 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тренировка 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вестибулярного аппарата и пр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.)</a:t>
            </a:r>
          </a:p>
          <a:p>
            <a:pPr algn="just"/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9. Упражнения на развитие точности движений и 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дифференцировки 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усилий.( с мячом, с обручем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10. Лазанье и </a:t>
            </a:r>
            <a:r>
              <a:rPr lang="ru-RU" sz="1600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перелезание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 (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преодоление различных  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препятствий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11. Упражнения и подвижные игры на развитие 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пространственной 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ориентировки, слуховой и 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зрительной </a:t>
            </a:r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двигательной памяти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12. Упражнения, снимающие утомления глаз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002060"/>
                </a:solidFill>
                <a:cs typeface="Times New Roman" panose="02020603050405020304" pitchFamily="18" charset="0"/>
              </a:rPr>
              <a:t>13. Упражнения пропедевтики.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571876"/>
            <a:ext cx="292895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28604"/>
            <a:ext cx="294238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9891877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1847</TotalTime>
  <Words>744</Words>
  <Application>Microsoft Office PowerPoint</Application>
  <PresentationFormat>Экран (4:3)</PresentationFormat>
  <Paragraphs>147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Поток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внимания у детей дошкольного возраста</dc:title>
  <dc:creator>Ирина</dc:creator>
  <cp:lastModifiedBy>Смех</cp:lastModifiedBy>
  <cp:revision>144</cp:revision>
  <dcterms:created xsi:type="dcterms:W3CDTF">2013-02-13T06:51:22Z</dcterms:created>
  <dcterms:modified xsi:type="dcterms:W3CDTF">2023-01-19T11:27:26Z</dcterms:modified>
</cp:coreProperties>
</file>