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70" r:id="rId7"/>
    <p:sldId id="271" r:id="rId8"/>
    <p:sldId id="272" r:id="rId9"/>
    <p:sldId id="273" r:id="rId10"/>
    <p:sldId id="275" r:id="rId11"/>
    <p:sldId id="261" r:id="rId12"/>
    <p:sldId id="281" r:id="rId13"/>
    <p:sldId id="262" r:id="rId14"/>
    <p:sldId id="282" r:id="rId15"/>
    <p:sldId id="283" r:id="rId16"/>
    <p:sldId id="288" r:id="rId17"/>
    <p:sldId id="284" r:id="rId18"/>
    <p:sldId id="286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7854D7-432F-4576-9996-8DCF412E129C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A8285F-185D-4A96-ABF2-3B555B424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344816" cy="4472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Государственное бюджетное учреждение</a:t>
            </a:r>
            <a:br>
              <a:rPr lang="ru-RU" sz="2000" dirty="0" smtClean="0"/>
            </a:br>
            <a:r>
              <a:rPr lang="ru-RU" sz="2000" dirty="0" smtClean="0"/>
              <a:t>дополнительного профессионального педагогического</a:t>
            </a:r>
            <a:br>
              <a:rPr lang="ru-RU" sz="2000" dirty="0" smtClean="0"/>
            </a:br>
            <a:r>
              <a:rPr lang="ru-RU" sz="2000" dirty="0" smtClean="0"/>
              <a:t>образования центр повышения квалификации специалистов</a:t>
            </a:r>
            <a:br>
              <a:rPr lang="ru-RU" sz="2000" dirty="0" smtClean="0"/>
            </a:br>
            <a:r>
              <a:rPr lang="ru-RU" sz="2000" dirty="0" smtClean="0"/>
              <a:t>«Информационно-методический центр»</a:t>
            </a:r>
            <a:br>
              <a:rPr lang="ru-RU" sz="2000" dirty="0" smtClean="0"/>
            </a:br>
            <a:r>
              <a:rPr lang="ru-RU" sz="2000" dirty="0" smtClean="0"/>
              <a:t>Красносельского района Санкт-Петербурга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b="1" dirty="0" smtClean="0"/>
              <a:t>Семинар</a:t>
            </a:r>
            <a:br>
              <a:rPr lang="ru-RU" sz="2700" b="1" dirty="0" smtClean="0"/>
            </a:br>
            <a:r>
              <a:rPr lang="ru-RU" sz="2700" b="1" dirty="0" smtClean="0"/>
              <a:t>для инструкторов по физической культуре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Разработка комплекса </a:t>
            </a:r>
            <a:b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</a:br>
            <a:r>
              <a:rPr lang="ru-RU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общеразвивающих</a:t>
            </a: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 упражнений</a:t>
            </a:r>
            <a:b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</a:b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 </a:t>
            </a:r>
            <a:b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</a:b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Запрещенные и ограниченные упражнения в ДОУ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013176"/>
            <a:ext cx="7272808" cy="1512168"/>
          </a:xfrm>
        </p:spPr>
        <p:txBody>
          <a:bodyPr>
            <a:normAutofit lnSpcReduction="10000"/>
          </a:bodyPr>
          <a:lstStyle/>
          <a:p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  <a:p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Коваленко М.Г.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12968" cy="39628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Запрещенные и ограниченные  упражнения в ДОУ</a:t>
            </a:r>
            <a:endParaRPr lang="ru-R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388" y="548681"/>
          <a:ext cx="8785224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408"/>
                <a:gridCol w="2928408"/>
                <a:gridCol w="2928408"/>
              </a:tblGrid>
              <a:tr h="101564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Запрещенные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 ограниченные упражнения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Причина ограничения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Рекомендованная замена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63119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Исключить прыжки босиком по</a:t>
                      </a:r>
                      <a:r>
                        <a:rPr lang="ru-RU" sz="2000" baseline="0" dirty="0" smtClean="0">
                          <a:latin typeface="+mj-lt"/>
                        </a:rPr>
                        <a:t> </a:t>
                      </a:r>
                      <a:r>
                        <a:rPr lang="ru-RU" sz="2000" dirty="0" smtClean="0">
                          <a:latin typeface="+mj-lt"/>
                        </a:rPr>
                        <a:t>жесткому покрытию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Слабый связочно-мышечный </a:t>
                      </a:r>
                      <a:r>
                        <a:rPr lang="ru-RU" sz="2000" dirty="0" err="1" smtClean="0">
                          <a:latin typeface="+mj-lt"/>
                        </a:rPr>
                        <a:t>аппаратстопы</a:t>
                      </a:r>
                      <a:r>
                        <a:rPr lang="ru-RU" sz="2000" dirty="0" smtClean="0">
                          <a:latin typeface="+mj-lt"/>
                        </a:rPr>
                        <a:t>,</a:t>
                      </a:r>
                      <a:r>
                        <a:rPr lang="ru-RU" sz="2000" baseline="0" dirty="0" smtClean="0">
                          <a:latin typeface="+mj-lt"/>
                        </a:rPr>
                        <a:t> </a:t>
                      </a:r>
                      <a:r>
                        <a:rPr lang="ru-RU" sz="2000" baseline="0" dirty="0" err="1" smtClean="0">
                          <a:latin typeface="+mj-lt"/>
                        </a:rPr>
                        <a:t>н</a:t>
                      </a:r>
                      <a:r>
                        <a:rPr lang="ru-RU" sz="2000" dirty="0" err="1" smtClean="0">
                          <a:latin typeface="+mj-lt"/>
                        </a:rPr>
                        <a:t>есформированность</a:t>
                      </a:r>
                      <a:r>
                        <a:rPr lang="ru-RU" sz="2000" dirty="0" smtClean="0">
                          <a:latin typeface="+mj-lt"/>
                        </a:rPr>
                        <a:t> костей плюсны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Прыжки только </a:t>
                      </a:r>
                    </a:p>
                    <a:p>
                      <a:r>
                        <a:rPr lang="ru-RU" sz="2000" dirty="0" smtClean="0">
                          <a:latin typeface="+mj-lt"/>
                        </a:rPr>
                        <a:t>на гимнастических</a:t>
                      </a:r>
                    </a:p>
                    <a:p>
                      <a:r>
                        <a:rPr lang="ru-RU" sz="2000" dirty="0" smtClean="0">
                          <a:latin typeface="+mj-lt"/>
                        </a:rPr>
                        <a:t>матах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156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Бег босиком опора </a:t>
                      </a:r>
                    </a:p>
                    <a:p>
                      <a:r>
                        <a:rPr lang="ru-RU" sz="2000" dirty="0" smtClean="0">
                          <a:latin typeface="+mj-lt"/>
                        </a:rPr>
                        <a:t>на переднюю часть</a:t>
                      </a:r>
                    </a:p>
                    <a:p>
                      <a:r>
                        <a:rPr lang="ru-RU" sz="2000" dirty="0" smtClean="0">
                          <a:latin typeface="+mj-lt"/>
                        </a:rPr>
                        <a:t>стопы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j-lt"/>
                        </a:rPr>
                        <a:t>Несформированность</a:t>
                      </a:r>
                      <a:r>
                        <a:rPr lang="ru-RU" sz="2000" dirty="0" smtClean="0">
                          <a:latin typeface="+mj-lt"/>
                        </a:rPr>
                        <a:t> костей плюсны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Бег в спортивной обуви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19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Метание набивного мяча из-за головы</a:t>
                      </a:r>
                    </a:p>
                    <a:p>
                      <a:r>
                        <a:rPr lang="ru-RU" sz="2000" dirty="0" smtClean="0">
                          <a:latin typeface="+mj-lt"/>
                        </a:rPr>
                        <a:t>двумя руками разрешено только </a:t>
                      </a:r>
                    </a:p>
                    <a:p>
                      <a:r>
                        <a:rPr lang="ru-RU" sz="2000" dirty="0" smtClean="0">
                          <a:latin typeface="+mj-lt"/>
                        </a:rPr>
                        <a:t>с 5лет по 0,5 кг.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Несоответствие массы тела ребенка и</a:t>
                      </a:r>
                      <a:r>
                        <a:rPr lang="ru-RU" sz="2000" baseline="0" dirty="0" smtClean="0">
                          <a:latin typeface="+mj-lt"/>
                        </a:rPr>
                        <a:t> </a:t>
                      </a:r>
                      <a:r>
                        <a:rPr lang="ru-RU" sz="2000" dirty="0" smtClean="0">
                          <a:latin typeface="+mj-lt"/>
                        </a:rPr>
                        <a:t>веса мяча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Уменьшить вес мяча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156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Статическое напряжение до 5 лет </a:t>
                      </a:r>
                    </a:p>
                    <a:p>
                      <a:r>
                        <a:rPr lang="ru-RU" sz="2000" dirty="0" smtClean="0">
                          <a:latin typeface="+mj-lt"/>
                        </a:rPr>
                        <a:t>не</a:t>
                      </a:r>
                      <a:r>
                        <a:rPr lang="ru-RU" sz="2000" baseline="0" dirty="0" smtClean="0">
                          <a:latin typeface="+mj-lt"/>
                        </a:rPr>
                        <a:t> </a:t>
                      </a:r>
                      <a:r>
                        <a:rPr lang="ru-RU" sz="2000" dirty="0" smtClean="0">
                          <a:latin typeface="+mj-lt"/>
                        </a:rPr>
                        <a:t>использовать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Слабый связочно-мышечный аппарат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j-lt"/>
                        </a:rPr>
                        <a:t>Разрешено только </a:t>
                      </a:r>
                    </a:p>
                    <a:p>
                      <a:r>
                        <a:rPr lang="ru-RU" sz="2000" dirty="0" smtClean="0">
                          <a:latin typeface="+mj-lt"/>
                        </a:rPr>
                        <a:t>с 5 лет по 5-7 сек.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Последовательность упражнений</a:t>
            </a:r>
            <a:r>
              <a:rPr lang="ru-RU" sz="3000" b="1" dirty="0" smtClean="0">
                <a:solidFill>
                  <a:schemeClr val="tx1"/>
                </a:solidFill>
              </a:rPr>
              <a:t/>
            </a:r>
            <a:br>
              <a:rPr lang="ru-RU" sz="3000" b="1" dirty="0" smtClean="0">
                <a:solidFill>
                  <a:schemeClr val="tx1"/>
                </a:solidFill>
              </a:rPr>
            </a:b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832648"/>
          </a:xfrm>
        </p:spPr>
        <p:txBody>
          <a:bodyPr>
            <a:noAutofit/>
          </a:bodyPr>
          <a:lstStyle/>
          <a:p>
            <a:r>
              <a:rPr lang="ru-RU" sz="3000" dirty="0" smtClean="0"/>
              <a:t>1.</a:t>
            </a:r>
            <a:r>
              <a:rPr lang="ru-RU" sz="3000" dirty="0" smtClean="0">
                <a:latin typeface="+mj-lt"/>
              </a:rPr>
              <a:t>Потягивание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2. Упражнения для мышц рук и плечевого пояса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3. Наклоны вперед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4. Наклоны в стороны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5. Повороты туловища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6. Упражнения для мышц брюшного пресса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7. Упражнения для мышц спины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8. Упражнения для мышц ног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9. Прыжки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10. Ходьба на месте, упражнение                     на восстановление дыхания</a:t>
            </a:r>
            <a:endParaRPr lang="ru-RU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640960" cy="61230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Исходное положение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568952" cy="5400600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+mj-lt"/>
              </a:rPr>
              <a:t>О.с. – основная стойка;</a:t>
            </a:r>
          </a:p>
          <a:p>
            <a:r>
              <a:rPr lang="ru-RU" sz="3000" dirty="0" smtClean="0">
                <a:latin typeface="+mj-lt"/>
              </a:rPr>
              <a:t>Стойка ноги врозь;</a:t>
            </a:r>
          </a:p>
          <a:p>
            <a:r>
              <a:rPr lang="ru-RU" sz="3000" dirty="0" smtClean="0">
                <a:latin typeface="+mj-lt"/>
              </a:rPr>
              <a:t>Широкая стойка ноги врозь;</a:t>
            </a:r>
          </a:p>
          <a:p>
            <a:r>
              <a:rPr lang="ru-RU" sz="3000" dirty="0" smtClean="0">
                <a:latin typeface="+mj-lt"/>
              </a:rPr>
              <a:t>Стойка ноги вместе, руки на поясе;</a:t>
            </a:r>
          </a:p>
          <a:p>
            <a:r>
              <a:rPr lang="ru-RU" sz="3000" dirty="0" smtClean="0">
                <a:latin typeface="+mj-lt"/>
              </a:rPr>
              <a:t>Упор присев;</a:t>
            </a:r>
          </a:p>
          <a:p>
            <a:r>
              <a:rPr lang="ru-RU" sz="3000" dirty="0" smtClean="0">
                <a:latin typeface="+mj-lt"/>
              </a:rPr>
              <a:t>Упор сидя сзади;</a:t>
            </a:r>
          </a:p>
          <a:p>
            <a:r>
              <a:rPr lang="ru-RU" sz="3000" dirty="0" smtClean="0">
                <a:latin typeface="+mj-lt"/>
              </a:rPr>
              <a:t>Сед на правую ногу;</a:t>
            </a:r>
          </a:p>
          <a:p>
            <a:r>
              <a:rPr lang="ru-RU" sz="3000" smtClean="0">
                <a:latin typeface="+mj-lt"/>
              </a:rPr>
              <a:t>Выпад правой</a:t>
            </a:r>
            <a:endParaRPr lang="ru-RU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1845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3700" b="1" dirty="0" smtClean="0">
                <a:solidFill>
                  <a:schemeClr val="accent2">
                    <a:lumMod val="50000"/>
                  </a:schemeClr>
                </a:solidFill>
              </a:rPr>
              <a:t>Как правильно записать упражнение?</a:t>
            </a:r>
            <a:r>
              <a:rPr lang="ru-RU" sz="3700" dirty="0" smtClean="0">
                <a:solidFill>
                  <a:schemeClr val="tx1"/>
                </a:solidFill>
              </a:rPr>
              <a:t/>
            </a:r>
            <a:br>
              <a:rPr lang="ru-RU" sz="37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900" dirty="0" smtClean="0">
                <a:solidFill>
                  <a:schemeClr val="tx1"/>
                </a:solidFill>
              </a:rPr>
              <a:t>И.п.  стойка ноги врозь, руки внизу</a:t>
            </a:r>
            <a:br>
              <a:rPr lang="ru-RU" sz="3900" dirty="0" smtClean="0">
                <a:solidFill>
                  <a:schemeClr val="tx1"/>
                </a:solidFill>
              </a:rPr>
            </a:br>
            <a:r>
              <a:rPr lang="ru-RU" sz="3900" dirty="0" smtClean="0">
                <a:solidFill>
                  <a:schemeClr val="tx1"/>
                </a:solidFill>
              </a:rPr>
              <a:t>1-2. поднимаясь на носки, руки через стороны вверх </a:t>
            </a:r>
            <a:br>
              <a:rPr lang="ru-RU" sz="3900" dirty="0" smtClean="0">
                <a:solidFill>
                  <a:schemeClr val="tx1"/>
                </a:solidFill>
              </a:rPr>
            </a:br>
            <a:r>
              <a:rPr lang="ru-RU" sz="3900" dirty="0" smtClean="0">
                <a:solidFill>
                  <a:schemeClr val="tx1"/>
                </a:solidFill>
              </a:rPr>
              <a:t>3-4. опускаясь на всю стопу, руки через стороны вниз</a:t>
            </a:r>
            <a:br>
              <a:rPr lang="ru-RU" sz="3900" dirty="0" smtClean="0">
                <a:solidFill>
                  <a:schemeClr val="tx1"/>
                </a:solidFill>
              </a:rPr>
            </a:br>
            <a:endParaRPr lang="ru-RU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00600"/>
          </a:xfrm>
        </p:spPr>
        <p:txBody>
          <a:bodyPr>
            <a:normAutofit/>
          </a:bodyPr>
          <a:lstStyle/>
          <a:p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Как правильно записать упражнение? </a:t>
            </a:r>
            <a:r>
              <a:rPr lang="ru-RU" sz="3300" dirty="0" smtClean="0">
                <a:solidFill>
                  <a:schemeClr val="tx1"/>
                </a:solidFill>
              </a:rPr>
              <a:t/>
            </a:r>
            <a:br>
              <a:rPr lang="ru-RU" sz="33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900" dirty="0" smtClean="0">
                <a:solidFill>
                  <a:schemeClr val="tx1"/>
                </a:solidFill>
              </a:rPr>
              <a:t>И.п. о.с.</a:t>
            </a:r>
            <a:br>
              <a:rPr lang="ru-RU" sz="3900" dirty="0" smtClean="0">
                <a:solidFill>
                  <a:schemeClr val="tx1"/>
                </a:solidFill>
              </a:rPr>
            </a:br>
            <a:r>
              <a:rPr lang="ru-RU" sz="3900" dirty="0" smtClean="0">
                <a:solidFill>
                  <a:schemeClr val="tx1"/>
                </a:solidFill>
              </a:rPr>
              <a:t>1.правая нога назад на носок, руки вверх</a:t>
            </a:r>
            <a:br>
              <a:rPr lang="ru-RU" sz="3900" dirty="0" smtClean="0">
                <a:solidFill>
                  <a:schemeClr val="tx1"/>
                </a:solidFill>
              </a:rPr>
            </a:br>
            <a:r>
              <a:rPr lang="ru-RU" sz="3900" dirty="0" smtClean="0">
                <a:solidFill>
                  <a:schemeClr val="tx1"/>
                </a:solidFill>
              </a:rPr>
              <a:t>2. и.п.</a:t>
            </a:r>
            <a:br>
              <a:rPr lang="ru-RU" sz="3900" dirty="0" smtClean="0">
                <a:solidFill>
                  <a:schemeClr val="tx1"/>
                </a:solidFill>
              </a:rPr>
            </a:br>
            <a:r>
              <a:rPr lang="ru-RU" sz="3900" dirty="0" smtClean="0">
                <a:solidFill>
                  <a:schemeClr val="tx1"/>
                </a:solidFill>
              </a:rPr>
              <a:t>3-4. то же с другой ноги </a:t>
            </a:r>
            <a:r>
              <a:rPr lang="ru-RU" sz="3900" dirty="0" smtClean="0"/>
              <a:t/>
            </a:r>
            <a:br>
              <a:rPr lang="ru-RU" sz="3900" dirty="0" smtClean="0"/>
            </a:br>
            <a:endParaRPr lang="ru-RU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24736"/>
          </a:xfrm>
        </p:spPr>
        <p:txBody>
          <a:bodyPr/>
          <a:lstStyle/>
          <a:p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Как правильно записать упражнение</a:t>
            </a:r>
            <a:r>
              <a:rPr lang="ru-RU" sz="3300" dirty="0" smtClean="0">
                <a:solidFill>
                  <a:schemeClr val="accent2">
                    <a:lumMod val="50000"/>
                  </a:schemeClr>
                </a:solidFill>
              </a:rPr>
              <a:t>? </a:t>
            </a:r>
            <a:br>
              <a:rPr lang="ru-RU" sz="33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И.п. стойка ноги врозь, руки на поясе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1-3. три пружинящих наклона вперед, руками коснуться пола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4. и.п.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И.п.  стойка ноги врозь, руки на поясе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 наклон вправо, левая  рука вверх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и. п.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3-4. наклон  влево, правая рука ввер</a:t>
            </a:r>
            <a:r>
              <a:rPr lang="ru-RU" dirty="0" smtClean="0"/>
              <a:t>х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Как правильно записать упражнение?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3200" dirty="0" smtClean="0">
              <a:latin typeface="+mj-lt"/>
            </a:endParaRPr>
          </a:p>
          <a:p>
            <a:r>
              <a:rPr lang="ru-RU" sz="3200" dirty="0" smtClean="0">
                <a:latin typeface="+mj-lt"/>
              </a:rPr>
              <a:t>И.п</a:t>
            </a:r>
            <a:r>
              <a:rPr lang="ru-RU" sz="3200" dirty="0" smtClean="0">
                <a:latin typeface="+mj-lt"/>
              </a:rPr>
              <a:t>. </a:t>
            </a:r>
            <a:r>
              <a:rPr lang="ru-RU" sz="3200" dirty="0" smtClean="0">
                <a:latin typeface="+mj-lt"/>
              </a:rPr>
              <a:t>упор </a:t>
            </a:r>
            <a:r>
              <a:rPr lang="ru-RU" sz="3200" dirty="0" smtClean="0">
                <a:latin typeface="+mj-lt"/>
              </a:rPr>
              <a:t>сидя сзади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1-3. три пружинящих наклона вперед, руками коснуться носок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4. и.п</a:t>
            </a:r>
            <a:r>
              <a:rPr lang="ru-RU" sz="3200" dirty="0" smtClean="0">
                <a:latin typeface="+mj-lt"/>
              </a:rPr>
              <a:t>.</a:t>
            </a:r>
          </a:p>
          <a:p>
            <a:endParaRPr lang="ru-RU" sz="3200" dirty="0" smtClean="0">
              <a:latin typeface="+mj-lt"/>
            </a:endParaRPr>
          </a:p>
          <a:p>
            <a:r>
              <a:rPr lang="ru-RU" sz="3200" dirty="0" smtClean="0">
                <a:latin typeface="+mj-lt"/>
              </a:rPr>
              <a:t>И.п. </a:t>
            </a:r>
            <a:r>
              <a:rPr lang="ru-RU" sz="3200" dirty="0" smtClean="0">
                <a:latin typeface="+mj-lt"/>
              </a:rPr>
              <a:t>упор </a:t>
            </a:r>
            <a:r>
              <a:rPr lang="ru-RU" sz="3200" dirty="0" smtClean="0">
                <a:latin typeface="+mj-lt"/>
              </a:rPr>
              <a:t>сидя </a:t>
            </a:r>
            <a:r>
              <a:rPr lang="ru-RU" sz="3200" dirty="0" smtClean="0">
                <a:latin typeface="+mj-lt"/>
              </a:rPr>
              <a:t>сзади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1. наклон вперед, руками коснуться носок</a:t>
            </a:r>
          </a:p>
          <a:p>
            <a:pPr>
              <a:buNone/>
            </a:pPr>
            <a:r>
              <a:rPr lang="ru-RU" sz="3200" dirty="0" smtClean="0">
                <a:latin typeface="+mj-lt"/>
              </a:rPr>
              <a:t>2.и.п.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700" b="1" dirty="0" smtClean="0">
                <a:solidFill>
                  <a:schemeClr val="accent2">
                    <a:lumMod val="50000"/>
                  </a:schemeClr>
                </a:solidFill>
              </a:rPr>
              <a:t>Как правильно записать упражнение? </a:t>
            </a:r>
            <a:br>
              <a:rPr lang="ru-RU" sz="37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+mj-lt"/>
              </a:rPr>
              <a:t>И.п. стойка ноги вместе, руки на поясе</a:t>
            </a:r>
            <a:br>
              <a:rPr lang="ru-RU" sz="3500" dirty="0" smtClean="0">
                <a:latin typeface="+mj-lt"/>
              </a:rPr>
            </a:br>
            <a:r>
              <a:rPr lang="ru-RU" sz="3500" dirty="0" smtClean="0">
                <a:latin typeface="+mj-lt"/>
              </a:rPr>
              <a:t>1. упор присев</a:t>
            </a:r>
            <a:br>
              <a:rPr lang="ru-RU" sz="3500" dirty="0" smtClean="0">
                <a:latin typeface="+mj-lt"/>
              </a:rPr>
            </a:br>
            <a:r>
              <a:rPr lang="ru-RU" sz="3500" dirty="0" smtClean="0">
                <a:latin typeface="+mj-lt"/>
              </a:rPr>
              <a:t>2. и.п. </a:t>
            </a:r>
            <a:br>
              <a:rPr lang="ru-RU" sz="3500" dirty="0" smtClean="0">
                <a:latin typeface="+mj-lt"/>
              </a:rPr>
            </a:br>
            <a:r>
              <a:rPr lang="ru-RU" sz="3500" dirty="0" smtClean="0">
                <a:latin typeface="+mj-lt"/>
              </a:rPr>
              <a:t/>
            </a:r>
            <a:br>
              <a:rPr lang="ru-RU" sz="3500" dirty="0" smtClean="0">
                <a:latin typeface="+mj-lt"/>
              </a:rPr>
            </a:br>
            <a:r>
              <a:rPr lang="ru-RU" sz="3500" dirty="0" smtClean="0">
                <a:latin typeface="+mj-lt"/>
              </a:rPr>
              <a:t>И.п. стойка ноги врозь, руки внизу</a:t>
            </a:r>
            <a:br>
              <a:rPr lang="ru-RU" sz="3500" dirty="0" smtClean="0">
                <a:latin typeface="+mj-lt"/>
              </a:rPr>
            </a:br>
            <a:r>
              <a:rPr lang="ru-RU" sz="3500" dirty="0" smtClean="0">
                <a:latin typeface="+mj-lt"/>
              </a:rPr>
              <a:t>1. присед, руки вперед</a:t>
            </a:r>
            <a:br>
              <a:rPr lang="ru-RU" sz="3500" dirty="0" smtClean="0">
                <a:latin typeface="+mj-lt"/>
              </a:rPr>
            </a:br>
            <a:r>
              <a:rPr lang="ru-RU" sz="3500" dirty="0" smtClean="0">
                <a:latin typeface="+mj-lt"/>
              </a:rPr>
              <a:t>2. </a:t>
            </a:r>
            <a:r>
              <a:rPr lang="ru-RU" sz="3500" dirty="0" err="1" smtClean="0">
                <a:latin typeface="+mj-lt"/>
              </a:rPr>
              <a:t>и.п</a:t>
            </a:r>
            <a:endParaRPr lang="ru-RU" sz="35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8964488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Разработка и проведение комплекса ОРУ </a:t>
            </a:r>
            <a:b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с учетом возраста детей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+mj-lt"/>
              </a:rPr>
              <a:t>Количество повторений</a:t>
            </a:r>
          </a:p>
          <a:p>
            <a:r>
              <a:rPr lang="ru-RU" sz="3000" dirty="0" smtClean="0">
                <a:latin typeface="+mj-lt"/>
              </a:rPr>
              <a:t>Сложность упражнений</a:t>
            </a:r>
          </a:p>
          <a:p>
            <a:r>
              <a:rPr lang="ru-RU" sz="3000" dirty="0" smtClean="0">
                <a:latin typeface="+mj-lt"/>
              </a:rPr>
              <a:t>Ограниченные и запрещенные движения</a:t>
            </a:r>
          </a:p>
          <a:p>
            <a:r>
              <a:rPr lang="ru-RU" sz="3000" dirty="0" smtClean="0">
                <a:latin typeface="+mj-lt"/>
              </a:rPr>
              <a:t>Темп выполнения</a:t>
            </a:r>
          </a:p>
          <a:p>
            <a:r>
              <a:rPr lang="ru-RU" sz="3000" smtClean="0">
                <a:latin typeface="+mj-lt"/>
              </a:rPr>
              <a:t>Выполнение упражнений под счет </a:t>
            </a:r>
            <a:r>
              <a:rPr lang="ru-RU" sz="3000" dirty="0" smtClean="0">
                <a:latin typeface="+mj-lt"/>
              </a:rPr>
              <a:t>(с какого возраста?)</a:t>
            </a:r>
            <a:endParaRPr lang="ru-RU" sz="3000" dirty="0" smtClean="0">
              <a:latin typeface="+mj-lt"/>
            </a:endParaRPr>
          </a:p>
          <a:p>
            <a:r>
              <a:rPr lang="ru-RU" sz="3000" dirty="0" smtClean="0">
                <a:latin typeface="+mj-lt"/>
              </a:rPr>
              <a:t>Команды, распоряжения</a:t>
            </a:r>
          </a:p>
          <a:p>
            <a:pPr>
              <a:buNone/>
            </a:pPr>
            <a:r>
              <a:rPr lang="ru-RU" sz="3000" dirty="0" smtClean="0">
                <a:latin typeface="+mj-lt"/>
              </a:rPr>
              <a:t>    (в каком случаи подаются команды: «Упражнение начинай», «Стой»</a:t>
            </a:r>
          </a:p>
          <a:p>
            <a:pPr>
              <a:buNone/>
            </a:pPr>
            <a:r>
              <a:rPr lang="ru-RU" sz="3000" dirty="0" smtClean="0">
                <a:latin typeface="+mj-lt"/>
              </a:rPr>
              <a:t>    или «Начали», «Закончили»?)</a:t>
            </a:r>
            <a:endParaRPr lang="ru-RU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Спасибо за вним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ание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82413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Важнейшую роль в организации движений играет позвоночник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3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latin typeface="+mj-lt"/>
              </a:rPr>
              <a:t>Позвоночник – главный амортизатор нашего тела.</a:t>
            </a:r>
          </a:p>
          <a:p>
            <a:pPr algn="just"/>
            <a:endParaRPr lang="ru-RU" sz="3000" dirty="0" smtClean="0">
              <a:latin typeface="+mj-lt"/>
            </a:endParaRPr>
          </a:p>
          <a:p>
            <a:pPr algn="just"/>
            <a:r>
              <a:rPr lang="ru-RU" sz="3000" dirty="0" smtClean="0">
                <a:latin typeface="+mj-lt"/>
              </a:rPr>
              <a:t>При рождении ребенка он не имеет изгибов </a:t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и обладает небольшой выпуклостью кзади.</a:t>
            </a:r>
          </a:p>
          <a:p>
            <a:pPr algn="just"/>
            <a:endParaRPr lang="ru-RU" sz="3000" dirty="0" smtClean="0">
              <a:latin typeface="+mj-lt"/>
            </a:endParaRPr>
          </a:p>
          <a:p>
            <a:pPr algn="just"/>
            <a:r>
              <a:rPr lang="ru-RU" sz="3000" b="1" dirty="0" smtClean="0">
                <a:latin typeface="+mj-lt"/>
              </a:rPr>
              <a:t>Формирование физиологических изгибов </a:t>
            </a:r>
            <a:r>
              <a:rPr lang="ru-RU" sz="3000" dirty="0" smtClean="0">
                <a:latin typeface="+mj-lt"/>
              </a:rPr>
              <a:t/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в шейном, грудном и поясничном его отделах начинается со 2-го или 3-го месяца жизни малыша и </a:t>
            </a:r>
            <a:r>
              <a:rPr lang="ru-RU" sz="3000" b="1" dirty="0" smtClean="0">
                <a:latin typeface="+mj-lt"/>
              </a:rPr>
              <a:t>продолжается в течение  всего дошкольного периода.</a:t>
            </a:r>
            <a:endParaRPr lang="ru-RU" sz="3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608112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опорно-двигательного аппарата ребенка</a:t>
            </a:r>
            <a:endParaRPr lang="ru-RU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86409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100" b="1" dirty="0" smtClean="0">
                <a:latin typeface="+mj-lt"/>
              </a:rPr>
              <a:t>Закладка костей и суставно-связочного аппарата начинается </a:t>
            </a:r>
            <a:br>
              <a:rPr lang="ru-RU" sz="2100" b="1" dirty="0" smtClean="0">
                <a:latin typeface="+mj-lt"/>
              </a:rPr>
            </a:br>
            <a:r>
              <a:rPr lang="ru-RU" sz="2100" b="1" dirty="0" smtClean="0">
                <a:latin typeface="+mj-lt"/>
              </a:rPr>
              <a:t>на 7—8-й неделе внутриутробного развития </a:t>
            </a:r>
            <a:r>
              <a:rPr lang="ru-RU" sz="2100" dirty="0" smtClean="0">
                <a:latin typeface="+mj-lt"/>
              </a:rPr>
              <a:t>эмбриона, когда появляются первые ядра окостенения в хрящевой ткани. Развитие системы происходит очень интенсивно и </a:t>
            </a:r>
            <a:r>
              <a:rPr lang="ru-RU" sz="2100" b="1" dirty="0" smtClean="0">
                <a:latin typeface="+mj-lt"/>
              </a:rPr>
              <a:t>продолжается до 7 лет.</a:t>
            </a:r>
          </a:p>
          <a:p>
            <a:pPr algn="just"/>
            <a:endParaRPr lang="ru-RU" sz="2100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100" dirty="0" smtClean="0">
                <a:latin typeface="+mj-lt"/>
              </a:rPr>
              <a:t> Костная система ребенка отличается взрослого человека. </a:t>
            </a:r>
            <a:r>
              <a:rPr lang="ru-RU" sz="2100" b="1" dirty="0" smtClean="0">
                <a:latin typeface="+mj-lt"/>
              </a:rPr>
              <a:t>Почти половину состава костей ребенка занимают хрящевые элементы</a:t>
            </a:r>
            <a:r>
              <a:rPr lang="ru-RU" sz="2100" dirty="0" smtClean="0">
                <a:latin typeface="+mj-lt"/>
              </a:rPr>
              <a:t>, содержат большое количество воды и органических веществ и мало минеральных солей. </a:t>
            </a:r>
            <a:r>
              <a:rPr lang="ru-RU" sz="2100" b="1" dirty="0" smtClean="0">
                <a:latin typeface="+mj-lt"/>
              </a:rPr>
              <a:t>Кости и суставы малыша нуждается в бережном отношении</a:t>
            </a:r>
            <a:r>
              <a:rPr lang="ru-RU" sz="2100" dirty="0" smtClean="0">
                <a:latin typeface="+mj-lt"/>
              </a:rPr>
              <a:t>, контроле кальция магний, фосфор, селен, медь, цинк, алюминий и витамин Д.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dirty="0" smtClean="0">
                <a:latin typeface="+mj-lt"/>
              </a:rPr>
              <a:t> Кости ребенка более податливы, эластичны при давлении </a:t>
            </a:r>
            <a:br>
              <a:rPr lang="ru-RU" sz="2100" dirty="0" smtClean="0">
                <a:latin typeface="+mj-lt"/>
              </a:rPr>
            </a:br>
            <a:r>
              <a:rPr lang="ru-RU" sz="2100" dirty="0" smtClean="0">
                <a:latin typeface="+mj-lt"/>
              </a:rPr>
              <a:t>и сгибании. Они имеют меньшую хрупкость. В связи с более толстой надкостницей переломы у детей часто бывают </a:t>
            </a:r>
            <a:r>
              <a:rPr lang="ru-RU" sz="2100" dirty="0" err="1" smtClean="0">
                <a:latin typeface="+mj-lt"/>
              </a:rPr>
              <a:t>поднадкостными</a:t>
            </a:r>
            <a:r>
              <a:rPr lang="ru-RU" sz="2100" dirty="0" smtClean="0">
                <a:latin typeface="+mj-lt"/>
              </a:rPr>
              <a:t>.</a:t>
            </a:r>
            <a:endParaRPr lang="ru-RU" sz="2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4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опорно-двигательного аппарата ребенка</a:t>
            </a:r>
            <a:endParaRPr lang="ru-RU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08720"/>
            <a:ext cx="871296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100" b="1" dirty="0" smtClean="0">
                <a:latin typeface="+mj-lt"/>
              </a:rPr>
              <a:t>Собственно костную ткань содержат только трубчатые кости</a:t>
            </a:r>
            <a:r>
              <a:rPr lang="ru-RU" sz="2100" dirty="0" smtClean="0">
                <a:latin typeface="+mj-lt"/>
              </a:rPr>
              <a:t>, эпифизы трубчатых костей, костей кисти и стопы состоят </a:t>
            </a:r>
            <a:br>
              <a:rPr lang="ru-RU" sz="2100" dirty="0" smtClean="0">
                <a:latin typeface="+mj-lt"/>
              </a:rPr>
            </a:br>
            <a:r>
              <a:rPr lang="ru-RU" sz="2100" dirty="0" smtClean="0">
                <a:latin typeface="+mj-lt"/>
              </a:rPr>
              <a:t>из хрящевой ткани, они имеют лишь небольшие локальные точки окостенения. Образование костной ткани с пластинчатой структурой начинается с 2-3 лет. Кисти рук, берцовые кости, </a:t>
            </a:r>
            <a:r>
              <a:rPr lang="ru-RU" sz="2100" b="1" dirty="0" smtClean="0">
                <a:latin typeface="+mj-lt"/>
              </a:rPr>
              <a:t>позвоночник характеризуется незавершенностью костеобразовательного процесса и поэтому очень важно следить за правильной осанкой детей,</a:t>
            </a:r>
            <a:r>
              <a:rPr lang="ru-RU" sz="2100" dirty="0" smtClean="0">
                <a:latin typeface="+mj-lt"/>
              </a:rPr>
              <a:t> за правильным положением тела во время сна, предупреждая возникновение деформаций позвоночника, груд­ной клетки, костей таза, конечностей. </a:t>
            </a:r>
            <a:r>
              <a:rPr lang="ru-RU" sz="2100" b="1" dirty="0" smtClean="0">
                <a:latin typeface="+mj-lt"/>
              </a:rPr>
              <a:t>Из-за высокой их пластичности они легко деформируются,</a:t>
            </a:r>
            <a:r>
              <a:rPr lang="ru-RU" sz="2100" dirty="0" smtClean="0">
                <a:latin typeface="+mj-lt"/>
              </a:rPr>
              <a:t> особенно при длительном воздействии, могут при­обрести неправильную форму под влиянием неблагоприятных внешних факторов. Именно поэтому нельзя ребенка раньше физиологического времени сажать, ставить на ноги, чтобы исключить риск деформации скелета, необходимо менять позы малыша в кроватке, при кормлении грудью и не носить в мешках типа«кенгуру». и т.д.</a:t>
            </a:r>
            <a:endParaRPr lang="ru-RU" sz="2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53610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опорно-двигательного аппарата ребенка</a:t>
            </a:r>
            <a:endParaRPr lang="ru-RU" sz="2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24744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100" dirty="0" smtClean="0">
                <a:latin typeface="+mj-lt"/>
              </a:rPr>
              <a:t>Чрезмерные нагрузки в раннем детстве отрицательно вызывают искривление костей, а умеренные физические упражнения </a:t>
            </a:r>
            <a:br>
              <a:rPr lang="ru-RU" sz="2100" dirty="0" smtClean="0">
                <a:latin typeface="+mj-lt"/>
              </a:rPr>
            </a:br>
            <a:r>
              <a:rPr lang="ru-RU" sz="2100" dirty="0" smtClean="0">
                <a:latin typeface="+mj-lt"/>
              </a:rPr>
              <a:t>и доступные для данного возраста: бег, лазание, прыжки. Они стимулируют рост костей, способствуют их укреплению.</a:t>
            </a:r>
            <a:endParaRPr lang="ru-RU" sz="21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5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latin typeface="+mj-lt"/>
              </a:rPr>
              <a:t>Средние сроки формирования изгибов позвоночника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b="1" dirty="0" smtClean="0">
                <a:latin typeface="+mj-lt"/>
              </a:rPr>
              <a:t> </a:t>
            </a:r>
            <a:r>
              <a:rPr lang="ru-RU" sz="2100" dirty="0" smtClean="0">
                <a:latin typeface="+mj-lt"/>
              </a:rPr>
              <a:t>шейный лордоз (изгиб кпереди) возникает, когда ребенок начинает держать голову;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dirty="0" smtClean="0">
                <a:latin typeface="+mj-lt"/>
              </a:rPr>
              <a:t> грудной кифоз (изгиб кзади) возникает, когда ребенок самостоятельно садится</a:t>
            </a:r>
          </a:p>
          <a:p>
            <a:pPr algn="just"/>
            <a:r>
              <a:rPr lang="ru-RU" sz="2100" b="1" dirty="0" smtClean="0">
                <a:latin typeface="+mj-lt"/>
              </a:rPr>
              <a:t>Окончательно формируется в 6—7 лет</a:t>
            </a:r>
            <a:r>
              <a:rPr lang="ru-RU" sz="2100" dirty="0" smtClean="0">
                <a:latin typeface="+mj-lt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dirty="0" smtClean="0">
                <a:latin typeface="+mj-lt"/>
              </a:rPr>
              <a:t> поясничный лордоз появляется после 9—12 месяцев, когда ребенок начинает ходить</a:t>
            </a:r>
          </a:p>
          <a:p>
            <a:pPr algn="just"/>
            <a:r>
              <a:rPr lang="ru-RU" sz="2100" b="1" dirty="0" smtClean="0">
                <a:latin typeface="+mj-lt"/>
              </a:rPr>
              <a:t>Окончательно формируется </a:t>
            </a:r>
            <a:r>
              <a:rPr lang="ru-RU" sz="2100" dirty="0" smtClean="0">
                <a:latin typeface="+mj-lt"/>
              </a:rPr>
              <a:t> </a:t>
            </a:r>
            <a:r>
              <a:rPr lang="ru-RU" sz="2100" b="1" dirty="0" smtClean="0">
                <a:latin typeface="+mj-lt"/>
              </a:rPr>
              <a:t>в школьном возрасте.</a:t>
            </a:r>
          </a:p>
          <a:p>
            <a:pPr algn="just"/>
            <a:r>
              <a:rPr lang="ru-RU" sz="2100" b="1" dirty="0" smtClean="0">
                <a:latin typeface="+mj-lt"/>
              </a:rPr>
              <a:t>С 3 до 7 лет завершается формирование грудной клетки</a:t>
            </a:r>
            <a:r>
              <a:rPr lang="ru-RU" sz="2100" dirty="0" smtClean="0">
                <a:latin typeface="+mj-lt"/>
              </a:rPr>
              <a:t>. Она обретает цилиндрическую форму. Ребра принимают такое же положение, как и у взрослых. </a:t>
            </a:r>
            <a:r>
              <a:rPr lang="ru-RU" sz="2100" b="1" dirty="0" smtClean="0">
                <a:latin typeface="+mj-lt"/>
              </a:rPr>
              <a:t>Органы дыхания, сердце </a:t>
            </a:r>
            <a:br>
              <a:rPr lang="ru-RU" sz="2100" b="1" dirty="0" smtClean="0">
                <a:latin typeface="+mj-lt"/>
              </a:rPr>
            </a:br>
            <a:r>
              <a:rPr lang="ru-RU" sz="2100" b="1" dirty="0" smtClean="0">
                <a:latin typeface="+mj-lt"/>
              </a:rPr>
              <a:t>и сосуды занимают характерное положение.</a:t>
            </a:r>
          </a:p>
          <a:p>
            <a:pPr algn="just"/>
            <a:endParaRPr lang="ru-RU" sz="2100" b="1" dirty="0" smtClean="0">
              <a:latin typeface="+mj-lt"/>
            </a:endParaRPr>
          </a:p>
          <a:p>
            <a:pPr algn="just"/>
            <a:endParaRPr lang="ru-RU" sz="2100" dirty="0" smtClean="0">
              <a:latin typeface="+mj-lt"/>
            </a:endParaRPr>
          </a:p>
          <a:p>
            <a:pPr algn="just"/>
            <a:endParaRPr lang="ru-RU" sz="2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just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Запрещенные и ограниченные  упражнения в ДОУ</a:t>
            </a:r>
            <a:endParaRPr lang="ru-R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1" y="1219200"/>
          <a:ext cx="878497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Запрещенные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 ограниченные упражнения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Причина ограничения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Рекомендованная замена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Круговые вращения головой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Форма сустава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не предусматривает данное</a:t>
                      </a:r>
                      <a:r>
                        <a:rPr lang="ru-RU" sz="2100" baseline="0" dirty="0" smtClean="0">
                          <a:latin typeface="+mj-lt"/>
                        </a:rPr>
                        <a:t> движение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Наклон вперед,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в стороны, повороты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Наклон головы назад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Нестабильность шейного отдела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Замена отсутствует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Стойка на голове</a:t>
                      </a:r>
                    </a:p>
                    <a:p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позвоночника,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плохо</a:t>
                      </a:r>
                      <a:r>
                        <a:rPr lang="ru-RU" sz="2100" baseline="0" dirty="0" smtClean="0">
                          <a:latin typeface="+mj-lt"/>
                        </a:rPr>
                        <a:t> </a:t>
                      </a:r>
                      <a:r>
                        <a:rPr lang="ru-RU" sz="2100" dirty="0" smtClean="0">
                          <a:latin typeface="+mj-lt"/>
                        </a:rPr>
                        <a:t>сформированные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Замена отсутствует</a:t>
                      </a:r>
                    </a:p>
                    <a:p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Чрезмерное вытягивание шеи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мышцы шеи. Возможно смещение шейных позвонков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Выполнять упражнение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с опусканием плеч вниз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Запрещенные и ограниченные упражнения в ДОУ</a:t>
            </a:r>
            <a:endParaRPr lang="ru-R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1" y="908720"/>
          <a:ext cx="8784978" cy="5524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5"/>
                <a:gridCol w="3168352"/>
                <a:gridCol w="2520281"/>
              </a:tblGrid>
              <a:tr h="10642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Запрещенные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 ограниченные упражнения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Причина ограничения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Рекомендованная замена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248147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При выполнении упражнений  лежа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на спине класть согнутые руки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под голову (верхний отдел брюшного пресса)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Чрезмерное напряжение мышц шеи, возможно надавливание</a:t>
                      </a:r>
                      <a:r>
                        <a:rPr lang="ru-RU" sz="2100" baseline="0" dirty="0" smtClean="0">
                          <a:latin typeface="+mj-lt"/>
                        </a:rPr>
                        <a:t> руками на шейный отдел позвоночника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Изменить положение рук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28442">
                <a:tc>
                  <a:txBody>
                    <a:bodyPr/>
                    <a:lstStyle/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При выполнении упражнений лежа</a:t>
                      </a:r>
                    </a:p>
                    <a:p>
                      <a:r>
                        <a:rPr kumimoji="0" lang="ru-RU" sz="2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 спине нельзя поднимать две ноги вместе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Увеличение поясничного лордоза, фаза </a:t>
                      </a:r>
                      <a:r>
                        <a:rPr lang="ru-RU" sz="2100" dirty="0" err="1" smtClean="0">
                          <a:latin typeface="+mj-lt"/>
                        </a:rPr>
                        <a:t>натуживания</a:t>
                      </a:r>
                      <a:r>
                        <a:rPr lang="ru-RU" sz="2100" dirty="0" smtClean="0">
                          <a:latin typeface="+mj-lt"/>
                        </a:rPr>
                        <a:t> оказывает влияние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на сосуды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шеи и головы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Попеременное поднимание ног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Запрещенные и ограниченные упражнения в ДОУ</a:t>
            </a:r>
            <a:endParaRPr lang="ru-R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1" y="764707"/>
          <a:ext cx="8784978" cy="6093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1"/>
                <a:gridCol w="3096344"/>
                <a:gridCol w="2808313"/>
              </a:tblGrid>
              <a:tr h="10315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Запрещенные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 ограниченные упражнения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Причина ограничения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Рекомендованная замена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40669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Кувырок вперед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Нестабильность шейного отдела,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плохо</a:t>
                      </a:r>
                      <a:r>
                        <a:rPr lang="ru-RU" sz="2100" baseline="0" dirty="0" smtClean="0">
                          <a:latin typeface="+mj-lt"/>
                        </a:rPr>
                        <a:t> </a:t>
                      </a:r>
                      <a:r>
                        <a:rPr lang="ru-RU" sz="2100" dirty="0" smtClean="0">
                          <a:latin typeface="+mj-lt"/>
                        </a:rPr>
                        <a:t>сформированные мышцы шеи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Замена отсутствует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0669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Перекат на спине удерживая руками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колени.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Отсутствует фиксация шейного</a:t>
                      </a:r>
                      <a:r>
                        <a:rPr lang="ru-RU" sz="2100" baseline="0" dirty="0" smtClean="0">
                          <a:latin typeface="+mj-lt"/>
                        </a:rPr>
                        <a:t> </a:t>
                      </a:r>
                      <a:r>
                        <a:rPr lang="ru-RU" sz="2100" dirty="0" smtClean="0">
                          <a:latin typeface="+mj-lt"/>
                        </a:rPr>
                        <a:t>отдела позвоночника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Выполнять упражнение только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со страховкой преподавателя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324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Лежа на животе прогиб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в поясничном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отделе с упором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на выпрямленные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руки </a:t>
                      </a:r>
                      <a:r>
                        <a:rPr lang="ru-RU" sz="1400" dirty="0" smtClean="0">
                          <a:latin typeface="+mj-lt"/>
                        </a:rPr>
                        <a:t>(упражнение «кошечка»)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Увеличение поясничного лордоза,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возможность защемления поясничных</a:t>
                      </a:r>
                      <a:r>
                        <a:rPr lang="ru-RU" sz="2100" baseline="0" dirty="0" smtClean="0">
                          <a:latin typeface="+mj-lt"/>
                        </a:rPr>
                        <a:t> </a:t>
                      </a:r>
                      <a:r>
                        <a:rPr lang="ru-RU" sz="2100" dirty="0" smtClean="0">
                          <a:latin typeface="+mj-lt"/>
                        </a:rPr>
                        <a:t>дисков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Выполнять упражнение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на согнутых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руках, опора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на локти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12968" cy="612304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Запрещенные и ограниченные упражнения в ДОУ</a:t>
            </a:r>
            <a:endParaRPr lang="ru-R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0825" y="836713"/>
          <a:ext cx="8713788" cy="602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983"/>
                <a:gridCol w="3600400"/>
                <a:gridCol w="2520405"/>
              </a:tblGrid>
              <a:tr h="10513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Запрещенные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и ограниченные упражнения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Причина ограничения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Рекомендованная замена</a:t>
                      </a: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433640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Сед на пятках</a:t>
                      </a:r>
                    </a:p>
                    <a:p>
                      <a:endParaRPr lang="ru-RU" sz="2100" dirty="0" smtClean="0">
                        <a:latin typeface="+mj-lt"/>
                      </a:endParaRPr>
                    </a:p>
                    <a:p>
                      <a:endParaRPr lang="ru-RU" sz="2100" dirty="0" smtClean="0">
                        <a:latin typeface="+mj-lt"/>
                      </a:endParaRPr>
                    </a:p>
                    <a:p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err="1" smtClean="0">
                          <a:latin typeface="+mj-lt"/>
                        </a:rPr>
                        <a:t>Перерастяжение</a:t>
                      </a:r>
                      <a:r>
                        <a:rPr lang="ru-RU" sz="2100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сухожилий и связок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коленного сустава</a:t>
                      </a:r>
                    </a:p>
                    <a:p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Сед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по-турецки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6815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При выполнении дыхательных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упражнений руки вверх поднимать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нельзя.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Уменьшается поступление кислорода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за счет сокращения мышц верхнего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плечевого пояса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Изменить положение рук: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- в стороны;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- на поясе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156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Висы использовать не более 5 секунд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Слабость и </a:t>
                      </a:r>
                      <a:r>
                        <a:rPr lang="ru-RU" sz="2100" dirty="0" err="1" smtClean="0">
                          <a:latin typeface="+mj-lt"/>
                        </a:rPr>
                        <a:t>перерастяжение</a:t>
                      </a:r>
                      <a:r>
                        <a:rPr lang="ru-RU" sz="2100" dirty="0" smtClean="0">
                          <a:latin typeface="+mj-lt"/>
                        </a:rPr>
                        <a:t> связочно-мышечного аппарата, неспособность</a:t>
                      </a:r>
                    </a:p>
                    <a:p>
                      <a:r>
                        <a:rPr lang="ru-RU" sz="2100" dirty="0" smtClean="0">
                          <a:latin typeface="+mj-lt"/>
                        </a:rPr>
                        <a:t>длительно удерживать статику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latin typeface="+mj-lt"/>
                        </a:rPr>
                        <a:t>Замена отсутствует</a:t>
                      </a:r>
                      <a:endParaRPr lang="ru-RU" sz="2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298</TotalTime>
  <Words>667</Words>
  <Application>Microsoft Office PowerPoint</Application>
  <PresentationFormat>Экран (4:3)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Государственное бюджетное учреждение дополнительного профессионального педагогического образования центр повышения квалификации специалистов «Информационно-методический центр» Красносельского района Санкт-Петербурга  Семинар для инструкторов по физической культуре   Разработка комплекса  общеразвивающих упражнений   Запрещенные и ограниченные упражнения в ДОУ</vt:lpstr>
      <vt:lpstr>Важнейшую роль в организации движений играет позвоночник</vt:lpstr>
      <vt:lpstr>Особенности опорно-двигательного аппарата ребенка</vt:lpstr>
      <vt:lpstr>Особенности опорно-двигательного аппарата ребенка</vt:lpstr>
      <vt:lpstr>Особенности опорно-двигательного аппарата ребенка</vt:lpstr>
      <vt:lpstr>Запрещенные и ограниченные  упражнения в ДОУ</vt:lpstr>
      <vt:lpstr>Запрещенные и ограниченные упражнения в ДОУ</vt:lpstr>
      <vt:lpstr>Запрещенные и ограниченные упражнения в ДОУ</vt:lpstr>
      <vt:lpstr>Запрещенные и ограниченные упражнения в ДОУ</vt:lpstr>
      <vt:lpstr>Запрещенные и ограниченные  упражнения в ДОУ</vt:lpstr>
      <vt:lpstr>Последовательность упражнений </vt:lpstr>
      <vt:lpstr>Исходное положение</vt:lpstr>
      <vt:lpstr>     Как правильно записать упражнение?    И.п.  стойка ноги врозь, руки внизу 1-2. поднимаясь на носки, руки через стороны вверх  3-4. опускаясь на всю стопу, руки через стороны вниз </vt:lpstr>
      <vt:lpstr>Как правильно записать упражнение?    И.п. о.с. 1.правая нога назад на носок, руки вверх 2. и.п. 3-4. то же с другой ноги  </vt:lpstr>
      <vt:lpstr>Как правильно записать упражнение?   И.п. стойка ноги врозь, руки на поясе 1-3. три пружинящих наклона вперед, руками коснуться пола 4. и.п.   И.п.  стойка ноги врозь, руки на поясе 1. наклон вправо, левая  рука вверх 2. и. п.  3-4. наклон  влево, правая рука вверх  </vt:lpstr>
      <vt:lpstr>Как правильно записать упражнение?</vt:lpstr>
      <vt:lpstr>   Как правильно записать упражнение?  </vt:lpstr>
      <vt:lpstr>Разработка и проведение комплекса ОРУ  с учетом возраста детей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комплекса общеразвивающих упражнений</dc:title>
  <dc:creator>Марина</dc:creator>
  <cp:lastModifiedBy>Марина</cp:lastModifiedBy>
  <cp:revision>65</cp:revision>
  <dcterms:created xsi:type="dcterms:W3CDTF">2019-03-22T03:50:29Z</dcterms:created>
  <dcterms:modified xsi:type="dcterms:W3CDTF">2019-04-26T00:46:24Z</dcterms:modified>
</cp:coreProperties>
</file>